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5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7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02DC8-7AD2-4F25-AB1A-BFD208F51D56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152" y="4050836"/>
            <a:ext cx="7766936" cy="10968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Wendy Rawson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Library Director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Fitchburg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18019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6529"/>
            <a:ext cx="8596668" cy="44248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cluster format was designed to provide representation for each library. They have been formed geographically since 2012.</a:t>
            </a:r>
            <a:endParaRPr lang="en-US" sz="2400" dirty="0"/>
          </a:p>
          <a:p>
            <a:r>
              <a:rPr lang="en-US" sz="2400" dirty="0" smtClean="0"/>
              <a:t>Prior to clusters, all libraries were expected to attend frequent meetings (LINK and county) to make policy decisions. Clusters alleviated that burden.</a:t>
            </a:r>
          </a:p>
          <a:p>
            <a:r>
              <a:rPr lang="en-US" sz="2400" dirty="0" smtClean="0"/>
              <a:t>Clusters are formed geographically for ease of meeting and shared experiences.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7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607485"/>
              </p:ext>
            </p:extLst>
          </p:nvPr>
        </p:nvGraphicFramePr>
        <p:xfrm>
          <a:off x="3886201" y="1168400"/>
          <a:ext cx="3764870" cy="487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5829138" imgH="7543648" progId="AcroExch.Document.DC">
                  <p:embed/>
                </p:oleObj>
              </mc:Choice>
              <mc:Fallback>
                <p:oleObj name="Acrobat Document" r:id="rId3" imgW="5829138" imgH="75436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1" y="1168400"/>
                        <a:ext cx="3764870" cy="4873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7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representatives form the following committees: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286000"/>
            <a:ext cx="8424915" cy="29064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Administrative Council</a:t>
            </a:r>
          </a:p>
          <a:p>
            <a:r>
              <a:rPr lang="en-US" sz="2400" dirty="0" smtClean="0"/>
              <a:t>ILS </a:t>
            </a:r>
          </a:p>
          <a:p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Delivery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03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my cluster reps?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152" r="49813"/>
          <a:stretch/>
        </p:blipFill>
        <p:spPr>
          <a:xfrm>
            <a:off x="2818534" y="1907320"/>
            <a:ext cx="4669661" cy="3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0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become a cluster rep?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9187"/>
            <a:ext cx="8596668" cy="43921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Library directors or their designees are eligible for the AC.</a:t>
            </a:r>
          </a:p>
          <a:p>
            <a:r>
              <a:rPr lang="en-US" sz="2400" dirty="0" smtClean="0"/>
              <a:t>All staff are eligible for ILS, Technology and Delivery.</a:t>
            </a:r>
          </a:p>
          <a:p>
            <a:r>
              <a:rPr lang="en-US" sz="2400" dirty="0" smtClean="0"/>
              <a:t>Elections are held for every cluster rep seat. Elections are staggered to minimize turnover.</a:t>
            </a:r>
          </a:p>
          <a:p>
            <a:r>
              <a:rPr lang="en-US" sz="2400" dirty="0" smtClean="0"/>
              <a:t>Terms are two years.</a:t>
            </a:r>
          </a:p>
          <a:p>
            <a:r>
              <a:rPr lang="en-US" sz="2400" dirty="0" smtClean="0"/>
              <a:t>Each library in a cluster has one vote in each election.</a:t>
            </a:r>
          </a:p>
          <a:p>
            <a:r>
              <a:rPr lang="en-US" sz="2400" dirty="0" smtClean="0"/>
              <a:t>Call for nominations comes out in September to fill empty seats. Must have permission to nominate another person; self nomination is also allowed.</a:t>
            </a:r>
          </a:p>
          <a:p>
            <a:r>
              <a:rPr lang="en-US" sz="2400" dirty="0" smtClean="0"/>
              <a:t>Voting happens in October. Ties are subject to a second vote. A second tie is decided by a coin toss.</a:t>
            </a:r>
          </a:p>
          <a:p>
            <a:r>
              <a:rPr lang="en-US" sz="2400" dirty="0" smtClean="0"/>
              <a:t>New reps start in January.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5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 cluster 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Attend all committee meetings (in person, via phone or videoconference) or arrange for a proxy. Prepare for meetings by reading material provided in advance.</a:t>
            </a:r>
          </a:p>
          <a:p>
            <a:r>
              <a:rPr lang="en-US" sz="2400" dirty="0" smtClean="0"/>
              <a:t>Prior to each meeting, share the draft agendas with your cluster and ask for items for initial discussion.</a:t>
            </a:r>
          </a:p>
          <a:p>
            <a:r>
              <a:rPr lang="en-US" sz="2400" dirty="0" smtClean="0"/>
              <a:t>After each meeting, share back any important decisions that were made or topics that were introduced. Solicit feedback as needed.</a:t>
            </a:r>
          </a:p>
          <a:p>
            <a:r>
              <a:rPr lang="en-US" sz="2400" dirty="0" smtClean="0"/>
              <a:t>Each cluster should meet quarterly. These meetings can be combined with other meetings (example: Dane County Directors meeting doubles as Cluster 7 &amp; 8 meetings)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1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 cluster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1843"/>
            <a:ext cx="8596668" cy="43595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Reach out to your appropriate cluster rep with any issues or concerns that you may have. </a:t>
            </a:r>
          </a:p>
          <a:p>
            <a:r>
              <a:rPr lang="en-US" sz="2400" dirty="0" smtClean="0"/>
              <a:t>Share topics for discussion that you’d like your rep to take to a meeting on your behalf.</a:t>
            </a:r>
          </a:p>
          <a:p>
            <a:r>
              <a:rPr lang="en-US" sz="2400" dirty="0" smtClean="0"/>
              <a:t>Read the emails that your reps send to you and provide feedback in an appropriate time frame.</a:t>
            </a:r>
          </a:p>
          <a:p>
            <a:r>
              <a:rPr lang="en-US" sz="2400" dirty="0" smtClean="0"/>
              <a:t>For more detail, review committee meeting minutes.</a:t>
            </a:r>
          </a:p>
          <a:p>
            <a:r>
              <a:rPr lang="en-US" sz="2400" dirty="0" smtClean="0"/>
              <a:t>Thank the people who are spending their time attending meetings on behalf of your library!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31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77334" y="1930400"/>
            <a:ext cx="8596668" cy="1498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Communication is </a:t>
            </a:r>
            <a:r>
              <a:rPr lang="en-US" sz="4800" smtClean="0"/>
              <a:t>everyone’s responsibility!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92545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592</TotalTime>
  <Words>406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Acrobat Document</vt:lpstr>
      <vt:lpstr>Cluster Representation</vt:lpstr>
      <vt:lpstr>Why clusters?</vt:lpstr>
      <vt:lpstr>Cluster map</vt:lpstr>
      <vt:lpstr>Cluster representatives form the following committees: </vt:lpstr>
      <vt:lpstr>Who are my cluster reps?</vt:lpstr>
      <vt:lpstr>How do you become a cluster rep?</vt:lpstr>
      <vt:lpstr>Your responsibilities as a cluster rep</vt:lpstr>
      <vt:lpstr>Your responsibilities as a cluster member</vt:lpstr>
      <vt:lpstr>Communication is everyone’s responsibility!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representation</dc:title>
  <dc:creator>FCH, Staff</dc:creator>
  <cp:lastModifiedBy>SCLS</cp:lastModifiedBy>
  <cp:revision>23</cp:revision>
  <dcterms:created xsi:type="dcterms:W3CDTF">2019-10-29T15:31:49Z</dcterms:created>
  <dcterms:modified xsi:type="dcterms:W3CDTF">2021-01-14T15:16:04Z</dcterms:modified>
</cp:coreProperties>
</file>