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Lst>
  <p:notesMasterIdLst>
    <p:notesMasterId r:id="rId10"/>
  </p:notesMasterIdLst>
  <p:sldIdLst>
    <p:sldId id="262" r:id="rId2"/>
    <p:sldId id="257" r:id="rId3"/>
    <p:sldId id="260" r:id="rId4"/>
    <p:sldId id="263" r:id="rId5"/>
    <p:sldId id="258" r:id="rId6"/>
    <p:sldId id="264" r:id="rId7"/>
    <p:sldId id="261"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451"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6C61E8-D355-48FF-B05C-DAE3FCE91AF2}" type="datetimeFigureOut">
              <a:rPr lang="en-US" smtClean="0"/>
              <a:t>5/20/2021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1CEB0-FD6B-4141-9F65-1D24B01E0764}" type="slidenum">
              <a:rPr lang="en-US" smtClean="0"/>
              <a:t>‹#›</a:t>
            </a:fld>
            <a:endParaRPr lang="en-US"/>
          </a:p>
        </p:txBody>
      </p:sp>
    </p:spTree>
    <p:extLst>
      <p:ext uri="{BB962C8B-B14F-4D97-AF65-F5344CB8AC3E}">
        <p14:creationId xmlns:p14="http://schemas.microsoft.com/office/powerpoint/2010/main" val="834635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1CEB0-FD6B-4141-9F65-1D24B01E0764}" type="slidenum">
              <a:rPr lang="en-US" smtClean="0"/>
              <a:t>4</a:t>
            </a:fld>
            <a:endParaRPr lang="en-US"/>
          </a:p>
        </p:txBody>
      </p:sp>
    </p:spTree>
    <p:extLst>
      <p:ext uri="{BB962C8B-B14F-4D97-AF65-F5344CB8AC3E}">
        <p14:creationId xmlns:p14="http://schemas.microsoft.com/office/powerpoint/2010/main" val="2950298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21CEB0-FD6B-4141-9F65-1D24B01E0764}" type="slidenum">
              <a:rPr lang="en-US" smtClean="0"/>
              <a:t>7</a:t>
            </a:fld>
            <a:endParaRPr lang="en-US"/>
          </a:p>
        </p:txBody>
      </p:sp>
    </p:spTree>
    <p:extLst>
      <p:ext uri="{BB962C8B-B14F-4D97-AF65-F5344CB8AC3E}">
        <p14:creationId xmlns:p14="http://schemas.microsoft.com/office/powerpoint/2010/main" val="2956850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103752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3448897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090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314919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003844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3321645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35732481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2870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2215479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683DD7-A085-40B8-9E4B-1BF56F4F0A12}" type="datetimeFigureOut">
              <a:rPr lang="en-US" smtClean="0"/>
              <a:t>5/20/2021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4199908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683DD7-A085-40B8-9E4B-1BF56F4F0A12}"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2112310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683DD7-A085-40B8-9E4B-1BF56F4F0A12}" type="datetimeFigureOut">
              <a:rPr lang="en-US" smtClean="0"/>
              <a:t>5/20/2021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303611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683DD7-A085-40B8-9E4B-1BF56F4F0A12}" type="datetimeFigureOut">
              <a:rPr lang="en-US" smtClean="0"/>
              <a:t>5/20/2021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2775119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683DD7-A085-40B8-9E4B-1BF56F4F0A12}" type="datetimeFigureOut">
              <a:rPr lang="en-US" smtClean="0"/>
              <a:t>5/20/2021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1242651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94683DD7-A085-40B8-9E4B-1BF56F4F0A12}"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156350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683DD7-A085-40B8-9E4B-1BF56F4F0A12}" type="datetimeFigureOut">
              <a:rPr lang="en-US" smtClean="0"/>
              <a:t>5/20/2021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32788-2BC9-455F-8AAA-DC8EBB0C409A}" type="slidenum">
              <a:rPr lang="en-US" smtClean="0"/>
              <a:t>‹#›</a:t>
            </a:fld>
            <a:endParaRPr lang="en-US"/>
          </a:p>
        </p:txBody>
      </p:sp>
    </p:spTree>
    <p:extLst>
      <p:ext uri="{BB962C8B-B14F-4D97-AF65-F5344CB8AC3E}">
        <p14:creationId xmlns:p14="http://schemas.microsoft.com/office/powerpoint/2010/main" val="236770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683DD7-A085-40B8-9E4B-1BF56F4F0A12}" type="datetimeFigureOut">
              <a:rPr lang="en-US" smtClean="0"/>
              <a:t>5/20/2021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0732788-2BC9-455F-8AAA-DC8EBB0C409A}" type="slidenum">
              <a:rPr lang="en-US" smtClean="0"/>
              <a:t>‹#›</a:t>
            </a:fld>
            <a:endParaRPr lang="en-US"/>
          </a:p>
        </p:txBody>
      </p:sp>
    </p:spTree>
    <p:extLst>
      <p:ext uri="{BB962C8B-B14F-4D97-AF65-F5344CB8AC3E}">
        <p14:creationId xmlns:p14="http://schemas.microsoft.com/office/powerpoint/2010/main" val="1720779208"/>
      </p:ext>
    </p:extLst>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 id="2147483956" r:id="rId12"/>
    <p:sldLayoutId id="2147483957" r:id="rId13"/>
    <p:sldLayoutId id="2147483958" r:id="rId14"/>
    <p:sldLayoutId id="2147483959" r:id="rId15"/>
    <p:sldLayoutId id="21474839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858001" cy="1320800"/>
          </a:xfrm>
        </p:spPr>
        <p:txBody>
          <a:bodyPr>
            <a:noAutofit/>
          </a:bodyPr>
          <a:lstStyle/>
          <a:p>
            <a:pPr algn="ctr"/>
            <a:r>
              <a:rPr lang="en-US" sz="3200" b="1" dirty="0" smtClean="0">
                <a:latin typeface="Times New Roman" panose="02020603050405020304" pitchFamily="18" charset="0"/>
                <a:cs typeface="Times New Roman" panose="02020603050405020304" pitchFamily="18" charset="0"/>
              </a:rPr>
              <a:t>Welcome to the SCLS May 2021 All Directors Meeting!</a:t>
            </a:r>
            <a:endParaRPr lang="en-US" sz="3200" b="1" dirty="0">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905000" y="2362200"/>
            <a:ext cx="4430014" cy="3502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7740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371600"/>
          </a:xfrm>
        </p:spPr>
        <p:txBody>
          <a:bodyPr>
            <a:noAutofit/>
          </a:bodyPr>
          <a:lstStyle/>
          <a:p>
            <a:pPr algn="ctr"/>
            <a:r>
              <a:rPr lang="en-US" sz="3200" b="1" dirty="0" smtClean="0">
                <a:latin typeface="Times New Roman" panose="02020603050405020304" pitchFamily="18" charset="0"/>
                <a:cs typeface="Times New Roman" panose="02020603050405020304" pitchFamily="18" charset="0"/>
              </a:rPr>
              <a:t>2022 Administration </a:t>
            </a:r>
            <a:r>
              <a:rPr lang="en-US" sz="3200" b="1" dirty="0">
                <a:latin typeface="Times New Roman" panose="02020603050405020304" pitchFamily="18" charset="0"/>
                <a:cs typeface="Times New Roman" panose="02020603050405020304" pitchFamily="18" charset="0"/>
              </a:rPr>
              <a:t>and </a:t>
            </a:r>
            <a:br>
              <a:rPr lang="en-US" sz="3200" b="1" dirty="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Consulting </a:t>
            </a:r>
            <a:r>
              <a:rPr lang="en-US" sz="3200" b="1" dirty="0">
                <a:latin typeface="Times New Roman" panose="02020603050405020304" pitchFamily="18" charset="0"/>
                <a:cs typeface="Times New Roman" panose="02020603050405020304" pitchFamily="18" charset="0"/>
              </a:rPr>
              <a:t>Services </a:t>
            </a:r>
            <a:r>
              <a:rPr lang="en-US" sz="3200" b="1" dirty="0" smtClean="0">
                <a:latin typeface="Times New Roman" panose="02020603050405020304" pitchFamily="18" charset="0"/>
                <a:cs typeface="Times New Roman" panose="02020603050405020304" pitchFamily="18" charset="0"/>
              </a:rPr>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Revenue</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905000"/>
            <a:ext cx="8001000" cy="4495800"/>
          </a:xfrm>
        </p:spPr>
        <p:txBody>
          <a:bodyPr>
            <a:normAutofit/>
          </a:bodyPr>
          <a:lstStyle/>
          <a:p>
            <a:pPr marL="0" indent="0">
              <a:buNone/>
            </a:pPr>
            <a:endParaRPr lang="en-US" sz="1500" dirty="0" smtClean="0"/>
          </a:p>
          <a:p>
            <a:pPr marL="68580" indent="0">
              <a:buNone/>
            </a:pPr>
            <a:endParaRPr lang="en-US" sz="1500" dirty="0">
              <a:latin typeface="Times New Roman" panose="02020603050405020304" pitchFamily="18" charset="0"/>
              <a:cs typeface="Times New Roman" panose="02020603050405020304" pitchFamily="18" charset="0"/>
            </a:endParaRPr>
          </a:p>
          <a:p>
            <a:endParaRPr lang="en-US" sz="1500" dirty="0">
              <a:latin typeface="Times New Roman" panose="02020603050405020304" pitchFamily="18" charset="0"/>
              <a:cs typeface="Times New Roman" panose="02020603050405020304" pitchFamily="18" charset="0"/>
            </a:endParaRPr>
          </a:p>
          <a:p>
            <a:endParaRPr lang="en-US" sz="1500" dirty="0">
              <a:latin typeface="Times New Roman" panose="02020603050405020304" pitchFamily="18" charset="0"/>
              <a:cs typeface="Times New Roman" panose="02020603050405020304" pitchFamily="18" charset="0"/>
            </a:endParaRPr>
          </a:p>
          <a:p>
            <a:endParaRPr lang="en-US" sz="1500" dirty="0"/>
          </a:p>
        </p:txBody>
      </p:sp>
      <p:graphicFrame>
        <p:nvGraphicFramePr>
          <p:cNvPr id="5" name="Table 4"/>
          <p:cNvGraphicFramePr>
            <a:graphicFrameLocks noGrp="1"/>
          </p:cNvGraphicFramePr>
          <p:nvPr>
            <p:extLst>
              <p:ext uri="{D42A27DB-BD31-4B8C-83A1-F6EECF244321}">
                <p14:modId xmlns:p14="http://schemas.microsoft.com/office/powerpoint/2010/main" val="611223079"/>
              </p:ext>
            </p:extLst>
          </p:nvPr>
        </p:nvGraphicFramePr>
        <p:xfrm>
          <a:off x="457200" y="2362200"/>
          <a:ext cx="7848601" cy="3382705"/>
        </p:xfrm>
        <a:graphic>
          <a:graphicData uri="http://schemas.openxmlformats.org/drawingml/2006/table">
            <a:tbl>
              <a:tblPr>
                <a:tableStyleId>{5C22544A-7EE6-4342-B048-85BDC9FD1C3A}</a:tableStyleId>
              </a:tblPr>
              <a:tblGrid>
                <a:gridCol w="35052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1">
                  <a:extLst>
                    <a:ext uri="{9D8B030D-6E8A-4147-A177-3AD203B41FA5}">
                      <a16:colId xmlns:a16="http://schemas.microsoft.com/office/drawing/2014/main" val="20003"/>
                    </a:ext>
                  </a:extLst>
                </a:gridCol>
              </a:tblGrid>
              <a:tr h="300742">
                <a:tc>
                  <a:txBody>
                    <a:bodyPr/>
                    <a:lstStyle/>
                    <a:p>
                      <a:pPr algn="l" fontAlgn="b"/>
                      <a:r>
                        <a:rPr lang="en-US" sz="1200" u="none" strike="noStrike" dirty="0" smtClean="0">
                          <a:effectLst/>
                        </a:rPr>
                        <a:t>SUBPROGRAM/ ITEM/ACCOUNT CODE</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u="none" strike="noStrike" dirty="0" smtClean="0">
                          <a:effectLst/>
                        </a:rPr>
                        <a:t>2021 MID YEAR BUDGET</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smtClean="0">
                          <a:effectLst/>
                        </a:rPr>
                        <a:t>2022 BUDGET</a:t>
                      </a:r>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dirty="0" smtClean="0">
                          <a:effectLst/>
                        </a:rPr>
                        <a:t>CHANGE FROM 2021 MID</a:t>
                      </a:r>
                      <a:r>
                        <a:rPr lang="en-US" sz="1200" u="none" strike="noStrike" baseline="0" dirty="0" smtClean="0">
                          <a:effectLst/>
                        </a:rPr>
                        <a:t> YEAR</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300742">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r>
                        <a:rPr lang="en-US" sz="1200" u="none" strike="noStrike">
                          <a:effectLst/>
                        </a:rPr>
                        <a:t> </a:t>
                      </a:r>
                      <a:endParaRPr lang="en-US" sz="1200" b="0" i="0" u="none" strike="noStrike">
                        <a:solidFill>
                          <a:srgbClr val="000000"/>
                        </a:solidFill>
                        <a:effectLst/>
                        <a:latin typeface="Calibri"/>
                      </a:endParaRPr>
                    </a:p>
                  </a:txBody>
                  <a:tcPr marL="9525" marR="9525" marT="9525" marB="0" anchor="b"/>
                </a:tc>
                <a:tc>
                  <a:txBody>
                    <a:bodyPr/>
                    <a:lstStyle/>
                    <a:p>
                      <a:pPr algn="l" fontAlgn="b"/>
                      <a:endParaRPr lang="en-US" sz="12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300742">
                <a:tc>
                  <a:txBody>
                    <a:bodyPr/>
                    <a:lstStyle/>
                    <a:p>
                      <a:pPr algn="l" fontAlgn="b"/>
                      <a:r>
                        <a:rPr lang="en-US" sz="1200" u="none" strike="noStrike" dirty="0">
                          <a:effectLst/>
                        </a:rPr>
                        <a:t>STATE AIDS - 4010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$2,199,966.00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$2,199,966.00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$0.00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300742">
                <a:tc>
                  <a:txBody>
                    <a:bodyPr/>
                    <a:lstStyle/>
                    <a:p>
                      <a:pPr algn="l" fontAlgn="b"/>
                      <a:r>
                        <a:rPr lang="en-US" sz="1200" u="none" strike="noStrike" dirty="0">
                          <a:effectLst/>
                        </a:rPr>
                        <a:t>INTEREST INCOME </a:t>
                      </a:r>
                      <a:r>
                        <a:rPr lang="en-US" sz="1200" u="none" strike="noStrike" dirty="0" smtClean="0">
                          <a:effectLst/>
                        </a:rPr>
                        <a:t>– 4030/4040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a:t>
                      </a:r>
                      <a:r>
                        <a:rPr lang="en-US" sz="1200" u="none" strike="noStrike" dirty="0" smtClean="0">
                          <a:effectLst/>
                        </a:rPr>
                        <a:t>20,000.00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$5,000.00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-$15,000.00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300742">
                <a:tc>
                  <a:txBody>
                    <a:bodyPr/>
                    <a:lstStyle/>
                    <a:p>
                      <a:pPr algn="l" fontAlgn="b"/>
                      <a:r>
                        <a:rPr lang="en-US" sz="1200" u="none" strike="noStrike" dirty="0" smtClean="0">
                          <a:effectLst/>
                        </a:rPr>
                        <a:t>INTEREST/DIVIDENDS FIXED INC PORTFOLIO- </a:t>
                      </a:r>
                      <a:r>
                        <a:rPr lang="en-US" sz="1200" u="none" strike="noStrike" dirty="0">
                          <a:effectLst/>
                        </a:rPr>
                        <a:t>4041</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$42,329.00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$39,480.00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-$2,849.00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300742">
                <a:tc>
                  <a:txBody>
                    <a:bodyPr/>
                    <a:lstStyle/>
                    <a:p>
                      <a:pPr algn="l" fontAlgn="b"/>
                      <a:r>
                        <a:rPr lang="en-US" sz="1200" u="none" strike="noStrike" dirty="0" smtClean="0">
                          <a:effectLst/>
                        </a:rPr>
                        <a:t>INTEREST/DIVIDENDS</a:t>
                      </a:r>
                      <a:r>
                        <a:rPr lang="en-US" sz="1200" u="none" strike="noStrike" baseline="0" dirty="0" smtClean="0">
                          <a:effectLst/>
                        </a:rPr>
                        <a:t> CD ACCOUNT</a:t>
                      </a:r>
                      <a:r>
                        <a:rPr lang="en-US" sz="1200" u="none" strike="noStrike" dirty="0" smtClean="0">
                          <a:effectLst/>
                        </a:rPr>
                        <a:t>- </a:t>
                      </a:r>
                      <a:r>
                        <a:rPr lang="en-US" sz="1200" u="none" strike="noStrike" dirty="0">
                          <a:effectLst/>
                        </a:rPr>
                        <a:t>4042</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$0.00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300742">
                <a:tc>
                  <a:txBody>
                    <a:bodyPr/>
                    <a:lstStyle/>
                    <a:p>
                      <a:pPr algn="l" fontAlgn="b"/>
                      <a:r>
                        <a:rPr lang="en-US" sz="1200" u="none" strike="noStrike">
                          <a:effectLst/>
                        </a:rPr>
                        <a:t>WLA RENT - 4220</a:t>
                      </a:r>
                      <a:endParaRPr lang="en-US" sz="1200" b="0" i="0" u="none" strike="noStrike">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$22,997.75</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$23,607.65</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$609.90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r h="300742">
                <a:tc>
                  <a:txBody>
                    <a:bodyPr/>
                    <a:lstStyle/>
                    <a:p>
                      <a:pPr algn="l" fontAlgn="b"/>
                      <a:r>
                        <a:rPr lang="en-US" sz="1200" u="none" strike="noStrike" dirty="0" smtClean="0">
                          <a:effectLst/>
                        </a:rPr>
                        <a:t>CONSULTING</a:t>
                      </a:r>
                      <a:r>
                        <a:rPr lang="en-US" sz="1200" u="none" strike="noStrike" baseline="0" dirty="0" smtClean="0">
                          <a:effectLst/>
                        </a:rPr>
                        <a:t> SERVICES FEES</a:t>
                      </a:r>
                      <a:r>
                        <a:rPr lang="en-US" sz="1200" u="none" strike="noStrike" dirty="0" smtClean="0">
                          <a:effectLst/>
                        </a:rPr>
                        <a:t>- </a:t>
                      </a:r>
                      <a:r>
                        <a:rPr lang="en-US" sz="1200" u="none" strike="noStrike" dirty="0">
                          <a:effectLst/>
                        </a:rPr>
                        <a:t>4280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a:effectLst/>
                        </a:rPr>
                        <a:t>$0.00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8"/>
                  </a:ext>
                </a:extLst>
              </a:tr>
              <a:tr h="300742">
                <a:tc>
                  <a:txBody>
                    <a:bodyPr/>
                    <a:lstStyle/>
                    <a:p>
                      <a:pPr algn="l" fontAlgn="b"/>
                      <a:r>
                        <a:rPr lang="en-US" sz="1200" u="none" strike="noStrike" dirty="0" smtClean="0">
                          <a:effectLst/>
                        </a:rPr>
                        <a:t>FOUNDATION ADMIN FEES- </a:t>
                      </a:r>
                      <a:r>
                        <a:rPr lang="en-US" sz="1200" u="none" strike="noStrike" dirty="0">
                          <a:effectLst/>
                        </a:rPr>
                        <a:t>4290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$30,000.00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$30,000.00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$0.00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9"/>
                  </a:ext>
                </a:extLst>
              </a:tr>
              <a:tr h="300742">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tc>
                  <a:txBody>
                    <a:bodyPr/>
                    <a:lstStyle/>
                    <a:p>
                      <a:pPr algn="l" fontAlgn="b"/>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0"/>
                  </a:ext>
                </a:extLst>
              </a:tr>
              <a:tr h="300742">
                <a:tc>
                  <a:txBody>
                    <a:bodyPr/>
                    <a:lstStyle/>
                    <a:p>
                      <a:pPr algn="l" fontAlgn="b"/>
                      <a:r>
                        <a:rPr lang="en-US" sz="1200" u="none" strike="noStrike" dirty="0">
                          <a:effectLst/>
                        </a:rPr>
                        <a:t>TOTAL REVENUE</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$2,315,292.70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$2,298,053.60</a:t>
                      </a:r>
                      <a:endParaRPr lang="en-US" sz="1200" b="0" i="0" u="none" strike="noStrike" dirty="0">
                        <a:solidFill>
                          <a:srgbClr val="000000"/>
                        </a:solidFill>
                        <a:effectLst/>
                        <a:latin typeface="Calibri"/>
                      </a:endParaRPr>
                    </a:p>
                  </a:txBody>
                  <a:tcPr marL="9525" marR="9525" marT="9525" marB="0" anchor="b"/>
                </a:tc>
                <a:tc>
                  <a:txBody>
                    <a:bodyPr/>
                    <a:lstStyle/>
                    <a:p>
                      <a:pPr algn="r" fontAlgn="b"/>
                      <a:r>
                        <a:rPr lang="en-US" sz="1200" u="none" strike="noStrike" dirty="0" smtClean="0">
                          <a:effectLst/>
                        </a:rPr>
                        <a:t>-$17,239.10</a:t>
                      </a:r>
                      <a:endParaRPr lang="en-US" sz="12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86664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latin typeface="Times New Roman" panose="02020603050405020304" pitchFamily="18" charset="0"/>
                <a:cs typeface="Times New Roman" panose="02020603050405020304" pitchFamily="18" charset="0"/>
              </a:rPr>
              <a:t>Administration and Consulting Services Revenue</a:t>
            </a:r>
            <a:r>
              <a:rPr lang="en-US" sz="2800" dirty="0"/>
              <a:t/>
            </a:r>
            <a:br>
              <a:rPr lang="en-US" sz="2800" dirty="0"/>
            </a:br>
            <a:endParaRPr lang="en-US" sz="2800" dirty="0"/>
          </a:p>
        </p:txBody>
      </p:sp>
      <p:sp>
        <p:nvSpPr>
          <p:cNvPr id="3" name="Content Placeholder 2"/>
          <p:cNvSpPr>
            <a:spLocks noGrp="1"/>
          </p:cNvSpPr>
          <p:nvPr>
            <p:ph idx="1"/>
          </p:nvPr>
        </p:nvSpPr>
        <p:spPr>
          <a:xfrm>
            <a:off x="1043492" y="2057401"/>
            <a:ext cx="6777317" cy="3505199"/>
          </a:xfrm>
        </p:spPr>
        <p:txBody>
          <a:bodyPr>
            <a:noAutofit/>
          </a:bodyPr>
          <a:lstStyle/>
          <a:p>
            <a:pPr marL="0" indent="0">
              <a:buNone/>
            </a:pPr>
            <a:r>
              <a:rPr lang="en-US" sz="2000" dirty="0" smtClean="0">
                <a:latin typeface="Times New Roman" panose="02020603050405020304" pitchFamily="18" charset="0"/>
                <a:cs typeface="Times New Roman" panose="02020603050405020304" pitchFamily="18" charset="0"/>
              </a:rPr>
              <a:t>Administration and Consulting Services revenue is projected to decrease in 2022, with the most significant decreases coming in the form of projected interest income. WLA Rent is still anticipated to increase, based on our contractual agreement.</a:t>
            </a:r>
            <a:endParaRPr lang="en-US" sz="1400" dirty="0">
              <a:latin typeface="Times New Roman" panose="02020603050405020304" pitchFamily="18" charset="0"/>
              <a:cs typeface="Times New Roman" panose="02020603050405020304" pitchFamily="18" charset="0"/>
            </a:endParaRPr>
          </a:p>
          <a:p>
            <a:pPr indent="-342900"/>
            <a:r>
              <a:rPr lang="en-US" sz="2000" dirty="0" smtClean="0">
                <a:solidFill>
                  <a:schemeClr val="accent1"/>
                </a:solidFill>
                <a:latin typeface="Times New Roman" panose="02020603050405020304" pitchFamily="18" charset="0"/>
                <a:cs typeface="Times New Roman" panose="02020603050405020304" pitchFamily="18" charset="0"/>
              </a:rPr>
              <a:t>Interest Income:		-$17,849.00</a:t>
            </a:r>
          </a:p>
          <a:p>
            <a:pPr indent="-342900"/>
            <a:r>
              <a:rPr lang="en-US" sz="2000" dirty="0" smtClean="0">
                <a:solidFill>
                  <a:schemeClr val="accent1"/>
                </a:solidFill>
                <a:latin typeface="Times New Roman" panose="02020603050405020304" pitchFamily="18" charset="0"/>
                <a:cs typeface="Times New Roman" panose="02020603050405020304" pitchFamily="18" charset="0"/>
              </a:rPr>
              <a:t>WLA Rent:			$609.90</a:t>
            </a:r>
            <a:endParaRPr lang="en-US" sz="1400" dirty="0">
              <a:solidFill>
                <a:schemeClr val="accent1"/>
              </a:solidFill>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Total </a:t>
            </a:r>
            <a:r>
              <a:rPr lang="en-US" sz="2000" dirty="0" smtClean="0">
                <a:latin typeface="Times New Roman" panose="02020603050405020304" pitchFamily="18" charset="0"/>
                <a:cs typeface="Times New Roman" panose="02020603050405020304" pitchFamily="18" charset="0"/>
              </a:rPr>
              <a:t>decrease </a:t>
            </a:r>
            <a:r>
              <a:rPr lang="en-US" sz="2000" dirty="0">
                <a:latin typeface="Times New Roman" panose="02020603050405020304" pitchFamily="18" charset="0"/>
                <a:cs typeface="Times New Roman" panose="02020603050405020304" pitchFamily="18" charset="0"/>
              </a:rPr>
              <a:t>in revenue projected for </a:t>
            </a:r>
            <a:r>
              <a:rPr lang="en-US" sz="2000" dirty="0" smtClean="0">
                <a:latin typeface="Times New Roman" panose="02020603050405020304" pitchFamily="18" charset="0"/>
                <a:cs typeface="Times New Roman" panose="02020603050405020304" pitchFamily="18" charset="0"/>
              </a:rPr>
              <a:t>2022:  </a:t>
            </a:r>
            <a:r>
              <a:rPr lang="en-US" sz="2000" dirty="0" smtClean="0">
                <a:latin typeface="Times New Roman" panose="02020603050405020304" pitchFamily="18" charset="0"/>
                <a:cs typeface="Times New Roman" panose="02020603050405020304" pitchFamily="18" charset="0"/>
              </a:rPr>
              <a:t>$17,239.10</a:t>
            </a:r>
          </a:p>
          <a:p>
            <a:pPr marL="0" indent="0">
              <a:buNone/>
            </a:pPr>
            <a:r>
              <a:rPr lang="en-US" sz="2000" dirty="0" smtClean="0">
                <a:latin typeface="Times New Roman" panose="02020603050405020304" pitchFamily="18" charset="0"/>
                <a:cs typeface="Times New Roman" panose="02020603050405020304" pitchFamily="18" charset="0"/>
              </a:rPr>
              <a:t>These funds will be recouped through reductions in expenses.</a:t>
            </a:r>
            <a:endParaRPr lang="en-US" sz="2000" dirty="0">
              <a:latin typeface="Times New Roman" panose="02020603050405020304" pitchFamily="18"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211567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61680" y="612337"/>
            <a:ext cx="8077200" cy="5755422"/>
          </a:xfrm>
          <a:prstGeom prst="rect">
            <a:avLst/>
          </a:prstGeom>
          <a:noFill/>
        </p:spPr>
        <p:txBody>
          <a:bodyPr wrap="square" rtlCol="0">
            <a:spAutoFit/>
          </a:bodyPr>
          <a:lstStyle/>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smtClean="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457200" y="97288"/>
            <a:ext cx="5943600" cy="584775"/>
          </a:xfrm>
          <a:prstGeom prst="rect">
            <a:avLst/>
          </a:prstGeom>
          <a:noFill/>
        </p:spPr>
        <p:txBody>
          <a:bodyPr wrap="square" rtlCol="0">
            <a:spAutoFit/>
          </a:bodyPr>
          <a:lstStyle/>
          <a:p>
            <a:r>
              <a:rPr lang="en-US" sz="3200" b="1" dirty="0" smtClean="0">
                <a:solidFill>
                  <a:schemeClr val="accent1"/>
                </a:solidFill>
                <a:latin typeface="Times New Roman" panose="02020603050405020304" pitchFamily="18" charset="0"/>
                <a:cs typeface="Times New Roman" panose="02020603050405020304" pitchFamily="18" charset="0"/>
              </a:rPr>
              <a:t>2022 Administration</a:t>
            </a:r>
            <a:r>
              <a:rPr lang="en-US" sz="3000" b="1" dirty="0" smtClean="0">
                <a:solidFill>
                  <a:schemeClr val="accent1"/>
                </a:solidFill>
              </a:rPr>
              <a:t> </a:t>
            </a:r>
            <a:r>
              <a:rPr lang="en-US" sz="3000" b="1" dirty="0" smtClean="0">
                <a:solidFill>
                  <a:schemeClr val="accent1"/>
                </a:solidFill>
                <a:latin typeface="Times New Roman" panose="02020603050405020304" pitchFamily="18" charset="0"/>
                <a:cs typeface="Times New Roman" panose="02020603050405020304" pitchFamily="18" charset="0"/>
              </a:rPr>
              <a:t>Expenses</a:t>
            </a:r>
            <a:endParaRPr lang="en-US" sz="3000" b="1" dirty="0">
              <a:solidFill>
                <a:schemeClr val="accent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145918099"/>
              </p:ext>
            </p:extLst>
          </p:nvPr>
        </p:nvGraphicFramePr>
        <p:xfrm>
          <a:off x="228600" y="838200"/>
          <a:ext cx="8229600" cy="5867409"/>
        </p:xfrm>
        <a:graphic>
          <a:graphicData uri="http://schemas.openxmlformats.org/drawingml/2006/table">
            <a:tbl>
              <a:tblPr>
                <a:tableStyleId>{5C22544A-7EE6-4342-B048-85BDC9FD1C3A}</a:tableStyleId>
              </a:tblPr>
              <a:tblGrid>
                <a:gridCol w="3407384">
                  <a:extLst>
                    <a:ext uri="{9D8B030D-6E8A-4147-A177-3AD203B41FA5}">
                      <a16:colId xmlns:a16="http://schemas.microsoft.com/office/drawing/2014/main" val="3808266925"/>
                    </a:ext>
                  </a:extLst>
                </a:gridCol>
                <a:gridCol w="1733168">
                  <a:extLst>
                    <a:ext uri="{9D8B030D-6E8A-4147-A177-3AD203B41FA5}">
                      <a16:colId xmlns:a16="http://schemas.microsoft.com/office/drawing/2014/main" val="1948055486"/>
                    </a:ext>
                  </a:extLst>
                </a:gridCol>
                <a:gridCol w="1131865">
                  <a:extLst>
                    <a:ext uri="{9D8B030D-6E8A-4147-A177-3AD203B41FA5}">
                      <a16:colId xmlns:a16="http://schemas.microsoft.com/office/drawing/2014/main" val="567022320"/>
                    </a:ext>
                  </a:extLst>
                </a:gridCol>
                <a:gridCol w="1957183">
                  <a:extLst>
                    <a:ext uri="{9D8B030D-6E8A-4147-A177-3AD203B41FA5}">
                      <a16:colId xmlns:a16="http://schemas.microsoft.com/office/drawing/2014/main" val="865913678"/>
                    </a:ext>
                  </a:extLst>
                </a:gridCol>
              </a:tblGrid>
              <a:tr h="344206">
                <a:tc>
                  <a:txBody>
                    <a:bodyPr/>
                    <a:lstStyle/>
                    <a:p>
                      <a:pPr algn="l" fontAlgn="b"/>
                      <a:r>
                        <a:rPr lang="en-US" sz="800" u="none" strike="noStrike">
                          <a:effectLst/>
                        </a:rPr>
                        <a:t>SUBPROGRAM/ ITEM/ACCOUNT CODE</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r>
                        <a:rPr lang="en-US" sz="800" u="none" strike="noStrike">
                          <a:effectLst/>
                        </a:rPr>
                        <a:t>2021 MID YEAR BUDGET</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r>
                        <a:rPr lang="en-US" sz="800" u="none" strike="noStrike">
                          <a:effectLst/>
                        </a:rPr>
                        <a:t>2022 BUDGET</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r>
                        <a:rPr lang="en-US" sz="800" u="none" strike="noStrike">
                          <a:effectLst/>
                        </a:rPr>
                        <a:t>CHANGE FROM 2021 MID YEAR</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74962708"/>
                  </a:ext>
                </a:extLst>
              </a:tr>
              <a:tr h="159793">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753438261"/>
                  </a:ext>
                </a:extLst>
              </a:tr>
              <a:tr h="129405">
                <a:tc>
                  <a:txBody>
                    <a:bodyPr/>
                    <a:lstStyle/>
                    <a:p>
                      <a:pPr algn="l" fontAlgn="b"/>
                      <a:r>
                        <a:rPr lang="en-US" sz="800" u="none" strike="noStrike">
                          <a:effectLst/>
                        </a:rPr>
                        <a:t>OUT-OF-SYSTEM INTERLOAN - 5310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$28,490.15</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$29,038.96</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$548.81</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977480347"/>
                  </a:ext>
                </a:extLst>
              </a:tr>
              <a:tr h="175432">
                <a:tc>
                  <a:txBody>
                    <a:bodyPr/>
                    <a:lstStyle/>
                    <a:p>
                      <a:pPr algn="l" fontAlgn="b"/>
                      <a:r>
                        <a:rPr lang="en-US" sz="800" u="none" strike="noStrike">
                          <a:effectLst/>
                        </a:rPr>
                        <a:t>ONLINE CONTENT AND MEMBERSHIPS - 5320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$45,058.00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$45,053.14</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-$4.86</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984482647"/>
                  </a:ext>
                </a:extLst>
              </a:tr>
              <a:tr h="175432">
                <a:tc>
                  <a:txBody>
                    <a:bodyPr/>
                    <a:lstStyle/>
                    <a:p>
                      <a:pPr algn="l" fontAlgn="b"/>
                      <a:r>
                        <a:rPr lang="en-US" sz="800" u="none" strike="noStrike">
                          <a:effectLst/>
                        </a:rPr>
                        <a:t>STAFF SALARIES AND WAGES - 7610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$248,010.00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$254,923.58</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$6,913.58</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184858389"/>
                  </a:ext>
                </a:extLst>
              </a:tr>
              <a:tr h="175432">
                <a:tc>
                  <a:txBody>
                    <a:bodyPr/>
                    <a:lstStyle/>
                    <a:p>
                      <a:pPr algn="l" fontAlgn="b"/>
                      <a:r>
                        <a:rPr lang="en-US" sz="800" u="none" strike="noStrike">
                          <a:effectLst/>
                        </a:rPr>
                        <a:t>FACILITY - HQ - 7650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$240,353.17</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$237,066.11</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-$3,287.06</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3434425652"/>
                  </a:ext>
                </a:extLst>
              </a:tr>
              <a:tr h="175432">
                <a:tc>
                  <a:txBody>
                    <a:bodyPr/>
                    <a:lstStyle/>
                    <a:p>
                      <a:pPr algn="l" fontAlgn="b"/>
                      <a:r>
                        <a:rPr lang="en-US" sz="800" u="none" strike="noStrike">
                          <a:effectLst/>
                        </a:rPr>
                        <a:t>SUPPLIES - 7655</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249247287"/>
                  </a:ext>
                </a:extLst>
              </a:tr>
              <a:tr h="175432">
                <a:tc>
                  <a:txBody>
                    <a:bodyPr/>
                    <a:lstStyle/>
                    <a:p>
                      <a:pPr algn="l" fontAlgn="b"/>
                      <a:r>
                        <a:rPr lang="en-US" sz="800" u="none" strike="noStrike">
                          <a:effectLst/>
                        </a:rPr>
                        <a:t>TELEPHONE - 7670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$13,845.00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$14,975.00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$1,130.00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4216198950"/>
                  </a:ext>
                </a:extLst>
              </a:tr>
              <a:tr h="175432">
                <a:tc>
                  <a:txBody>
                    <a:bodyPr/>
                    <a:lstStyle/>
                    <a:p>
                      <a:pPr algn="l" fontAlgn="b"/>
                      <a:r>
                        <a:rPr lang="en-US" sz="800" u="none" strike="noStrike">
                          <a:effectLst/>
                        </a:rPr>
                        <a:t>POSTAGE - 7680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$800.00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-$200.00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233344020"/>
                  </a:ext>
                </a:extLst>
              </a:tr>
              <a:tr h="344206">
                <a:tc>
                  <a:txBody>
                    <a:bodyPr/>
                    <a:lstStyle/>
                    <a:p>
                      <a:pPr algn="l" fontAlgn="b"/>
                      <a:r>
                        <a:rPr lang="en-US" sz="800" u="none" strike="noStrike">
                          <a:effectLst/>
                        </a:rPr>
                        <a:t>BOARD TRAVEL &amp;  EXPENSES &amp; MEMBERSHIPS - 7690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$3,000.00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$2,000.00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3126794049"/>
                  </a:ext>
                </a:extLst>
              </a:tr>
              <a:tr h="344206">
                <a:tc>
                  <a:txBody>
                    <a:bodyPr/>
                    <a:lstStyle/>
                    <a:p>
                      <a:pPr algn="l" fontAlgn="b"/>
                      <a:r>
                        <a:rPr lang="en-US" sz="800" u="none" strike="noStrike">
                          <a:effectLst/>
                        </a:rPr>
                        <a:t>EMPLOYEE INSURANCES ADMIN AND CONSULTING- 7700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983285558"/>
                  </a:ext>
                </a:extLst>
              </a:tr>
              <a:tr h="175432">
                <a:tc>
                  <a:txBody>
                    <a:bodyPr/>
                    <a:lstStyle/>
                    <a:p>
                      <a:pPr algn="l" fontAlgn="b"/>
                      <a:r>
                        <a:rPr lang="en-US" sz="800" u="none" strike="noStrike">
                          <a:effectLst/>
                        </a:rPr>
                        <a:t>          7701 Health Insurance</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dirty="0">
                          <a:effectLst/>
                        </a:rPr>
                        <a:t>$</a:t>
                      </a:r>
                      <a:r>
                        <a:rPr lang="en-US" sz="800" u="none" strike="noStrike" dirty="0" smtClean="0">
                          <a:effectLst/>
                        </a:rPr>
                        <a:t>135,080.00</a:t>
                      </a:r>
                      <a:endParaRPr lang="en-US" sz="800" b="0" i="0" u="none" strike="noStrike" dirty="0">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dirty="0">
                          <a:effectLst/>
                        </a:rPr>
                        <a:t>$</a:t>
                      </a:r>
                      <a:r>
                        <a:rPr lang="en-US" sz="800" u="none" strike="noStrike" dirty="0" smtClean="0">
                          <a:effectLst/>
                        </a:rPr>
                        <a:t>141,752.00</a:t>
                      </a:r>
                      <a:endParaRPr lang="en-US" sz="800" b="0" i="0" u="none" strike="noStrike" dirty="0">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dirty="0" smtClean="0">
                          <a:effectLst/>
                        </a:rPr>
                        <a:t>$6,672.00</a:t>
                      </a:r>
                      <a:endParaRPr lang="en-US" sz="800" b="0" i="0" u="none" strike="noStrike" dirty="0">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757534110"/>
                  </a:ext>
                </a:extLst>
              </a:tr>
              <a:tr h="175432">
                <a:tc>
                  <a:txBody>
                    <a:bodyPr/>
                    <a:lstStyle/>
                    <a:p>
                      <a:pPr algn="l" fontAlgn="b"/>
                      <a:r>
                        <a:rPr lang="en-US" sz="800" u="none" strike="noStrike">
                          <a:effectLst/>
                        </a:rPr>
                        <a:t>          7702 Income Continuation Insurance</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030103135"/>
                  </a:ext>
                </a:extLst>
              </a:tr>
              <a:tr h="175432">
                <a:tc>
                  <a:txBody>
                    <a:bodyPr/>
                    <a:lstStyle/>
                    <a:p>
                      <a:pPr algn="l" fontAlgn="b"/>
                      <a:r>
                        <a:rPr lang="en-US" sz="800" u="none" strike="noStrike">
                          <a:effectLst/>
                        </a:rPr>
                        <a:t>          7703 Dental Insurance</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$10,438.00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$10,753.00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$315.00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273367327"/>
                  </a:ext>
                </a:extLst>
              </a:tr>
              <a:tr h="175432">
                <a:tc>
                  <a:txBody>
                    <a:bodyPr/>
                    <a:lstStyle/>
                    <a:p>
                      <a:pPr algn="l" fontAlgn="b"/>
                      <a:r>
                        <a:rPr lang="en-US" sz="800" u="none" strike="noStrike">
                          <a:effectLst/>
                        </a:rPr>
                        <a:t>          7704 Life Insurance</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$6,035.00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$6,713.00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$678.00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112067734"/>
                  </a:ext>
                </a:extLst>
              </a:tr>
              <a:tr h="175432">
                <a:tc>
                  <a:txBody>
                    <a:bodyPr/>
                    <a:lstStyle/>
                    <a:p>
                      <a:pPr algn="l" fontAlgn="b"/>
                      <a:r>
                        <a:rPr lang="en-US" sz="800" u="none" strike="noStrike">
                          <a:effectLst/>
                        </a:rPr>
                        <a:t>WISCONSIN RETIREMENT - 7710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$50,200.00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$50,666.00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$466.00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057623851"/>
                  </a:ext>
                </a:extLst>
              </a:tr>
              <a:tr h="175432">
                <a:tc>
                  <a:txBody>
                    <a:bodyPr/>
                    <a:lstStyle/>
                    <a:p>
                      <a:pPr algn="l" fontAlgn="b"/>
                      <a:r>
                        <a:rPr lang="en-US" sz="800" u="none" strike="noStrike">
                          <a:effectLst/>
                        </a:rPr>
                        <a:t>SOCIAL SECURITY/MEDICARE (FICA) - 7720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$56,893.00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$57,422.00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$529.00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3380668245"/>
                  </a:ext>
                </a:extLst>
              </a:tr>
              <a:tr h="175432">
                <a:tc>
                  <a:txBody>
                    <a:bodyPr/>
                    <a:lstStyle/>
                    <a:p>
                      <a:pPr algn="l" fontAlgn="b"/>
                      <a:r>
                        <a:rPr lang="en-US" sz="800" u="none" strike="noStrike">
                          <a:effectLst/>
                        </a:rPr>
                        <a:t>WORKERS COMP AND GENERAL INS - 7730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$12,147.00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$13,990.00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$1,843.00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588277858"/>
                  </a:ext>
                </a:extLst>
              </a:tr>
              <a:tr h="175432">
                <a:tc>
                  <a:txBody>
                    <a:bodyPr/>
                    <a:lstStyle/>
                    <a:p>
                      <a:pPr algn="l" fontAlgn="b"/>
                      <a:r>
                        <a:rPr lang="en-US" sz="800" u="none" strike="noStrike">
                          <a:effectLst/>
                        </a:rPr>
                        <a:t>UNEMPLOYMENT - 7735</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$500.00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488806838"/>
                  </a:ext>
                </a:extLst>
              </a:tr>
              <a:tr h="175432">
                <a:tc>
                  <a:txBody>
                    <a:bodyPr/>
                    <a:lstStyle/>
                    <a:p>
                      <a:pPr algn="l" fontAlgn="b"/>
                      <a:r>
                        <a:rPr lang="en-US" sz="800" u="none" strike="noStrike">
                          <a:effectLst/>
                        </a:rPr>
                        <a:t>AUDIT - 7740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$19,000.00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$19,000.00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601223396"/>
                  </a:ext>
                </a:extLst>
              </a:tr>
              <a:tr h="175432">
                <a:tc>
                  <a:txBody>
                    <a:bodyPr/>
                    <a:lstStyle/>
                    <a:p>
                      <a:pPr algn="l" fontAlgn="b"/>
                      <a:r>
                        <a:rPr lang="en-US" sz="800" u="none" strike="noStrike">
                          <a:effectLst/>
                        </a:rPr>
                        <a:t>CONTRACTED SERVICES HQ - 7745</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$19,897.00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$21,097.00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$1,200.00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327477430"/>
                  </a:ext>
                </a:extLst>
              </a:tr>
              <a:tr h="175432">
                <a:tc>
                  <a:txBody>
                    <a:bodyPr/>
                    <a:lstStyle/>
                    <a:p>
                      <a:pPr algn="l" fontAlgn="b"/>
                      <a:r>
                        <a:rPr lang="en-US" sz="800" u="none" strike="noStrike">
                          <a:effectLst/>
                        </a:rPr>
                        <a:t>BOOKKEEPING - 7750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$9,000.00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$9,000.00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212757067"/>
                  </a:ext>
                </a:extLst>
              </a:tr>
              <a:tr h="175432">
                <a:tc>
                  <a:txBody>
                    <a:bodyPr/>
                    <a:lstStyle/>
                    <a:p>
                      <a:pPr algn="l" fontAlgn="b"/>
                      <a:r>
                        <a:rPr lang="en-US" sz="800" u="none" strike="noStrike">
                          <a:effectLst/>
                        </a:rPr>
                        <a:t>FLEXIBLE SPENDING ACCOUNT (FSA) FEES - 7751</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$1,400.00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$1,400.00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233514505"/>
                  </a:ext>
                </a:extLst>
              </a:tr>
              <a:tr h="175432">
                <a:tc>
                  <a:txBody>
                    <a:bodyPr/>
                    <a:lstStyle/>
                    <a:p>
                      <a:pPr algn="l" fontAlgn="b"/>
                      <a:r>
                        <a:rPr lang="en-US" sz="800" u="none" strike="noStrike">
                          <a:effectLst/>
                        </a:rPr>
                        <a:t>SCLS COMPUTER HARDWARE AND SUPPLIES - 7752</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$21,500.00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$13,500.00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-$8,000.00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736776511"/>
                  </a:ext>
                </a:extLst>
              </a:tr>
              <a:tr h="175432">
                <a:tc>
                  <a:txBody>
                    <a:bodyPr/>
                    <a:lstStyle/>
                    <a:p>
                      <a:pPr algn="l" fontAlgn="b"/>
                      <a:r>
                        <a:rPr lang="en-US" sz="800" u="none" strike="noStrike">
                          <a:effectLst/>
                        </a:rPr>
                        <a:t>SCLS OFFICE EQUIPMENT AND REPAIRS - 7760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3493055078"/>
                  </a:ext>
                </a:extLst>
              </a:tr>
              <a:tr h="175432">
                <a:tc>
                  <a:txBody>
                    <a:bodyPr/>
                    <a:lstStyle/>
                    <a:p>
                      <a:pPr algn="l" fontAlgn="b"/>
                      <a:r>
                        <a:rPr lang="en-US" sz="800" u="none" strike="noStrike">
                          <a:effectLst/>
                        </a:rPr>
                        <a:t>FIRST BUS BANK FIXED INCOME FEES - 7771</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$9,800.00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$9,800.00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2420346147"/>
                  </a:ext>
                </a:extLst>
              </a:tr>
              <a:tr h="175432">
                <a:tc>
                  <a:txBody>
                    <a:bodyPr/>
                    <a:lstStyle/>
                    <a:p>
                      <a:pPr algn="l" fontAlgn="b"/>
                      <a:r>
                        <a:rPr lang="en-US" sz="800" u="none" strike="noStrike">
                          <a:effectLst/>
                        </a:rPr>
                        <a:t>DELIVERY/GENERAL CARRYOVER - 8010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854561919"/>
                  </a:ext>
                </a:extLst>
              </a:tr>
              <a:tr h="175432">
                <a:tc>
                  <a:txBody>
                    <a:bodyPr/>
                    <a:lstStyle/>
                    <a:p>
                      <a:pPr algn="l" fontAlgn="b"/>
                      <a:r>
                        <a:rPr lang="en-US" sz="800" u="none" strike="noStrike">
                          <a:effectLst/>
                        </a:rPr>
                        <a:t>BANK SERVICE FEES - 8011</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$700.00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$700.00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3039797266"/>
                  </a:ext>
                </a:extLst>
              </a:tr>
              <a:tr h="175432">
                <a:tc>
                  <a:txBody>
                    <a:bodyPr/>
                    <a:lstStyle/>
                    <a:p>
                      <a:pPr algn="l" fontAlgn="b"/>
                      <a:r>
                        <a:rPr lang="en-US" sz="800" u="none" strike="noStrike">
                          <a:effectLst/>
                        </a:rPr>
                        <a:t>LEGAL FEES-8015</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$1,000.00</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$0.00</a:t>
                      </a:r>
                      <a:endParaRPr lang="en-US" sz="8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3254691907"/>
                  </a:ext>
                </a:extLst>
              </a:tr>
              <a:tr h="159793">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tc>
                  <a:txBody>
                    <a:bodyPr/>
                    <a:lstStyle/>
                    <a:p>
                      <a:pPr algn="l" fontAlgn="b"/>
                      <a:endParaRPr lang="en-US" sz="700" b="0" i="0" u="none" strike="noStrike">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1724343910"/>
                  </a:ext>
                </a:extLst>
              </a:tr>
              <a:tr h="175432">
                <a:tc>
                  <a:txBody>
                    <a:bodyPr/>
                    <a:lstStyle/>
                    <a:p>
                      <a:pPr algn="l" fontAlgn="b"/>
                      <a:r>
                        <a:rPr lang="en-US" sz="800" u="none" strike="noStrike">
                          <a:effectLst/>
                        </a:rPr>
                        <a:t>TOTAL ADMINISTRATION EXPENSES</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dirty="0">
                          <a:effectLst/>
                        </a:rPr>
                        <a:t>$</a:t>
                      </a:r>
                      <a:r>
                        <a:rPr lang="en-US" sz="800" u="none" strike="noStrike" dirty="0" smtClean="0">
                          <a:effectLst/>
                        </a:rPr>
                        <a:t>934,346.32</a:t>
                      </a:r>
                      <a:endParaRPr lang="en-US" sz="800" b="0" i="0" u="none" strike="noStrike" dirty="0">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a:effectLst/>
                        </a:rPr>
                        <a:t>$945,649.79</a:t>
                      </a:r>
                      <a:endParaRPr lang="en-US" sz="800" b="0" i="0" u="none" strike="noStrike">
                        <a:solidFill>
                          <a:srgbClr val="000000"/>
                        </a:solidFill>
                        <a:effectLst/>
                        <a:latin typeface="Calibri" panose="020F0502020204030204" pitchFamily="34" charset="0"/>
                      </a:endParaRPr>
                    </a:p>
                  </a:txBody>
                  <a:tcPr marL="4810" marR="4810" marT="4810" marB="0" anchor="b"/>
                </a:tc>
                <a:tc>
                  <a:txBody>
                    <a:bodyPr/>
                    <a:lstStyle/>
                    <a:p>
                      <a:pPr algn="r" fontAlgn="b"/>
                      <a:r>
                        <a:rPr lang="en-US" sz="800" u="none" strike="noStrike" dirty="0">
                          <a:effectLst/>
                        </a:rPr>
                        <a:t>$</a:t>
                      </a:r>
                      <a:r>
                        <a:rPr lang="en-US" sz="800" u="none" strike="noStrike" dirty="0" smtClean="0">
                          <a:effectLst/>
                        </a:rPr>
                        <a:t>11,303.47</a:t>
                      </a:r>
                      <a:endParaRPr lang="en-US" sz="800" b="0" i="0" u="none" strike="noStrike" dirty="0">
                        <a:solidFill>
                          <a:srgbClr val="000000"/>
                        </a:solidFill>
                        <a:effectLst/>
                        <a:latin typeface="Calibri" panose="020F0502020204030204" pitchFamily="34" charset="0"/>
                      </a:endParaRPr>
                    </a:p>
                  </a:txBody>
                  <a:tcPr marL="4810" marR="4810" marT="4810" marB="0" anchor="b"/>
                </a:tc>
                <a:extLst>
                  <a:ext uri="{0D108BD9-81ED-4DB2-BD59-A6C34878D82A}">
                    <a16:rowId xmlns:a16="http://schemas.microsoft.com/office/drawing/2014/main" val="4256710505"/>
                  </a:ext>
                </a:extLst>
              </a:tr>
            </a:tbl>
          </a:graphicData>
        </a:graphic>
      </p:graphicFrame>
    </p:spTree>
    <p:extLst>
      <p:ext uri="{BB962C8B-B14F-4D97-AF65-F5344CB8AC3E}">
        <p14:creationId xmlns:p14="http://schemas.microsoft.com/office/powerpoint/2010/main" val="58990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924800" cy="5486400"/>
          </a:xfrm>
        </p:spPr>
        <p:txBody>
          <a:bodyPr/>
          <a:lstStyle/>
          <a:p>
            <a:pPr marL="68580" indent="0">
              <a:buNone/>
            </a:pPr>
            <a:endParaRPr lang="en-US" sz="1600" b="1" dirty="0">
              <a:latin typeface="Times New Roman" panose="02020603050405020304" pitchFamily="18" charset="0"/>
              <a:cs typeface="Times New Roman" panose="02020603050405020304" pitchFamily="18" charset="0"/>
            </a:endParaRPr>
          </a:p>
          <a:p>
            <a:pPr marL="68580" indent="0">
              <a:buNone/>
            </a:pPr>
            <a:endParaRPr lang="en-US" sz="1600" b="1" dirty="0" smtClean="0">
              <a:latin typeface="Times New Roman" panose="02020603050405020304" pitchFamily="18" charset="0"/>
              <a:cs typeface="Times New Roman" panose="02020603050405020304" pitchFamily="18" charset="0"/>
            </a:endParaRPr>
          </a:p>
          <a:p>
            <a:pPr marL="68580" indent="0">
              <a:buNone/>
            </a:pPr>
            <a:endParaRPr lang="en-US" sz="1000" dirty="0" smtClean="0"/>
          </a:p>
        </p:txBody>
      </p:sp>
      <p:sp>
        <p:nvSpPr>
          <p:cNvPr id="6" name="TextBox 5"/>
          <p:cNvSpPr txBox="1"/>
          <p:nvPr/>
        </p:nvSpPr>
        <p:spPr>
          <a:xfrm>
            <a:off x="609600" y="446307"/>
            <a:ext cx="5562600" cy="584775"/>
          </a:xfrm>
          <a:prstGeom prst="rect">
            <a:avLst/>
          </a:prstGeom>
          <a:noFill/>
        </p:spPr>
        <p:txBody>
          <a:bodyPr wrap="square" rtlCol="0">
            <a:spAutoFit/>
          </a:bodyPr>
          <a:lstStyle/>
          <a:p>
            <a:r>
              <a:rPr lang="en-US" sz="3200" b="1" dirty="0" smtClean="0">
                <a:solidFill>
                  <a:schemeClr val="accent1"/>
                </a:solidFill>
                <a:latin typeface="Times New Roman" panose="02020603050405020304" pitchFamily="18" charset="0"/>
                <a:cs typeface="Times New Roman" panose="02020603050405020304" pitchFamily="18" charset="0"/>
              </a:rPr>
              <a:t>2022 Consulting Expenses</a:t>
            </a:r>
            <a:endParaRPr lang="en-US" sz="3200" dirty="0" smtClean="0">
              <a:solidFill>
                <a:schemeClr val="accent1"/>
              </a:solidFill>
            </a:endParaRPr>
          </a:p>
        </p:txBody>
      </p:sp>
      <p:pic>
        <p:nvPicPr>
          <p:cNvPr id="5" name="Picture 4"/>
          <p:cNvPicPr>
            <a:picLocks noChangeAspect="1"/>
          </p:cNvPicPr>
          <p:nvPr/>
        </p:nvPicPr>
        <p:blipFill>
          <a:blip r:embed="rId2"/>
          <a:stretch>
            <a:fillRect/>
          </a:stretch>
        </p:blipFill>
        <p:spPr>
          <a:xfrm>
            <a:off x="762000" y="1072054"/>
            <a:ext cx="5953125" cy="5312019"/>
          </a:xfrm>
          <a:prstGeom prst="rect">
            <a:avLst/>
          </a:prstGeom>
        </p:spPr>
      </p:pic>
    </p:spTree>
    <p:extLst>
      <p:ext uri="{BB962C8B-B14F-4D97-AF65-F5344CB8AC3E}">
        <p14:creationId xmlns:p14="http://schemas.microsoft.com/office/powerpoint/2010/main" val="910220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077200" cy="1015663"/>
          </a:xfrm>
          <a:prstGeom prst="rect">
            <a:avLst/>
          </a:prstGeom>
        </p:spPr>
        <p:txBody>
          <a:bodyPr wrap="square">
            <a:spAutoFit/>
          </a:bodyPr>
          <a:lstStyle/>
          <a:p>
            <a:pPr algn="ctr"/>
            <a:r>
              <a:rPr lang="en-US" sz="2800" b="1" dirty="0">
                <a:solidFill>
                  <a:srgbClr val="92D050"/>
                </a:solidFill>
                <a:latin typeface="Times New Roman" panose="02020603050405020304" pitchFamily="18" charset="0"/>
                <a:cs typeface="Times New Roman" panose="02020603050405020304" pitchFamily="18" charset="0"/>
              </a:rPr>
              <a:t>Administration and </a:t>
            </a:r>
            <a:r>
              <a:rPr lang="en-US" sz="2800" b="1" dirty="0" smtClean="0">
                <a:solidFill>
                  <a:srgbClr val="92D050"/>
                </a:solidFill>
                <a:latin typeface="Times New Roman" panose="02020603050405020304" pitchFamily="18" charset="0"/>
                <a:cs typeface="Times New Roman" panose="02020603050405020304" pitchFamily="18" charset="0"/>
              </a:rPr>
              <a:t>Consulting </a:t>
            </a:r>
            <a:r>
              <a:rPr lang="en-US" sz="2800" b="1" dirty="0">
                <a:solidFill>
                  <a:srgbClr val="92D050"/>
                </a:solidFill>
                <a:latin typeface="Times New Roman" panose="02020603050405020304" pitchFamily="18" charset="0"/>
                <a:cs typeface="Times New Roman" panose="02020603050405020304" pitchFamily="18" charset="0"/>
              </a:rPr>
              <a:t>Services </a:t>
            </a:r>
            <a:r>
              <a:rPr lang="en-US" sz="2800" b="1" dirty="0" smtClean="0">
                <a:solidFill>
                  <a:srgbClr val="92D050"/>
                </a:solidFill>
                <a:latin typeface="Times New Roman" panose="02020603050405020304" pitchFamily="18" charset="0"/>
                <a:cs typeface="Times New Roman" panose="02020603050405020304" pitchFamily="18" charset="0"/>
              </a:rPr>
              <a:t>Expenses</a:t>
            </a:r>
            <a:r>
              <a:rPr lang="en-US" sz="3200" dirty="0"/>
              <a:t/>
            </a:r>
            <a:br>
              <a:rPr lang="en-US" sz="3200" dirty="0"/>
            </a:br>
            <a:endParaRPr lang="en-US" sz="3200" dirty="0"/>
          </a:p>
        </p:txBody>
      </p:sp>
      <p:sp>
        <p:nvSpPr>
          <p:cNvPr id="3" name="Rectangle 2"/>
          <p:cNvSpPr/>
          <p:nvPr/>
        </p:nvSpPr>
        <p:spPr>
          <a:xfrm>
            <a:off x="1066800" y="1066800"/>
            <a:ext cx="6781800" cy="5847755"/>
          </a:xfrm>
          <a:prstGeom prst="rect">
            <a:avLst/>
          </a:prstGeom>
        </p:spPr>
        <p:txBody>
          <a:bodyPr wrap="square">
            <a:spAutoFit/>
          </a:bodyPr>
          <a:lstStyle/>
          <a:p>
            <a:r>
              <a:rPr lang="en-US" sz="1600" dirty="0" smtClean="0">
                <a:latin typeface="Times New Roman" panose="02020603050405020304" pitchFamily="18" charset="0"/>
                <a:cs typeface="Times New Roman" panose="02020603050405020304" pitchFamily="18" charset="0"/>
              </a:rPr>
              <a:t>Administrative expenses are increasing primarily in the areas of wages, telephone, board travel and insurances.  The wage increase is due to hiring an in-house custodian in lieu of an outside janitorial company.  Telephone expense changes are due to replacing HQ landlines with cell phones for improved communications with staff while working remotely.  It is planned for the board to resume in-person meetings in 2022.  All lines of insurances are projecting cost increases.  These increases will be offset by a reduction in facility costs and computer replacement costs.</a:t>
            </a:r>
          </a:p>
          <a:p>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Consulting expenses overall have been reduced to offset the loss of revenue and the increases in </a:t>
            </a:r>
            <a:r>
              <a:rPr lang="en-US" sz="1600" dirty="0" smtClean="0">
                <a:latin typeface="Times New Roman" panose="02020603050405020304" pitchFamily="18" charset="0"/>
                <a:cs typeface="Times New Roman" panose="02020603050405020304" pitchFamily="18" charset="0"/>
              </a:rPr>
              <a:t>insurances and administrative expenses.  </a:t>
            </a:r>
            <a:r>
              <a:rPr lang="en-US" sz="1600" dirty="0">
                <a:latin typeface="Times New Roman" panose="02020603050405020304" pitchFamily="18" charset="0"/>
                <a:cs typeface="Times New Roman" panose="02020603050405020304" pitchFamily="18" charset="0"/>
              </a:rPr>
              <a:t>The only projected increases are in the areas of salaries, due to step increases and staff mileage as we return to in-person library visits in 2022</a:t>
            </a:r>
            <a:r>
              <a:rPr lang="en-US" sz="1600" dirty="0" smtClean="0">
                <a:latin typeface="Times New Roman" panose="02020603050405020304" pitchFamily="18" charset="0"/>
                <a:cs typeface="Times New Roman" panose="02020603050405020304" pitchFamily="18" charset="0"/>
              </a:rPr>
              <a:t>.</a:t>
            </a:r>
          </a:p>
          <a:p>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There </a:t>
            </a:r>
            <a:r>
              <a:rPr lang="en-US" sz="1600" dirty="0" smtClean="0">
                <a:latin typeface="Times New Roman" panose="02020603050405020304" pitchFamily="18" charset="0"/>
                <a:cs typeface="Times New Roman" panose="02020603050405020304" pitchFamily="18" charset="0"/>
              </a:rPr>
              <a:t>are no wage grid or COL increases factored in to any </a:t>
            </a:r>
            <a:r>
              <a:rPr lang="en-US" sz="1600" dirty="0" smtClean="0">
                <a:latin typeface="Times New Roman" panose="02020603050405020304" pitchFamily="18" charset="0"/>
                <a:cs typeface="Times New Roman" panose="02020603050405020304" pitchFamily="18" charset="0"/>
              </a:rPr>
              <a:t>2022 </a:t>
            </a:r>
            <a:r>
              <a:rPr lang="en-US" sz="1600" dirty="0" smtClean="0">
                <a:latin typeface="Times New Roman" panose="02020603050405020304" pitchFamily="18" charset="0"/>
                <a:cs typeface="Times New Roman" panose="02020603050405020304" pitchFamily="18" charset="0"/>
              </a:rPr>
              <a:t>budgets.</a:t>
            </a:r>
          </a:p>
          <a:p>
            <a:endParaRPr lang="en-US" sz="1400" dirty="0" smtClean="0">
              <a:latin typeface="Times New Roman" panose="02020603050405020304" pitchFamily="18" charset="0"/>
              <a:cs typeface="Times New Roman" panose="02020603050405020304" pitchFamily="18" charset="0"/>
            </a:endParaRPr>
          </a:p>
          <a:p>
            <a:pPr lvl="0"/>
            <a:r>
              <a:rPr lang="en-US" sz="1400" dirty="0">
                <a:latin typeface="Times New Roman" panose="02020603050405020304" pitchFamily="18" charset="0"/>
                <a:cs typeface="Times New Roman" panose="02020603050405020304" pitchFamily="18" charset="0"/>
              </a:rPr>
              <a:t>Administration Expenses:</a:t>
            </a:r>
          </a:p>
          <a:p>
            <a:pPr marL="285750" indent="-285750">
              <a:buFont typeface="Courier New" panose="02070309020205020404" pitchFamily="49" charset="0"/>
              <a:buChar char="o"/>
            </a:pPr>
            <a:r>
              <a:rPr lang="en-US" sz="1400" dirty="0">
                <a:solidFill>
                  <a:schemeClr val="accent1"/>
                </a:solidFill>
                <a:latin typeface="Times New Roman" panose="02020603050405020304" pitchFamily="18" charset="0"/>
                <a:cs typeface="Times New Roman" panose="02020603050405020304" pitchFamily="18" charset="0"/>
              </a:rPr>
              <a:t>Increase of $</a:t>
            </a:r>
            <a:r>
              <a:rPr lang="en-US" sz="1400" dirty="0" smtClean="0">
                <a:solidFill>
                  <a:schemeClr val="accent1"/>
                </a:solidFill>
                <a:latin typeface="Times New Roman" panose="02020603050405020304" pitchFamily="18" charset="0"/>
                <a:cs typeface="Times New Roman" panose="02020603050405020304" pitchFamily="18" charset="0"/>
              </a:rPr>
              <a:t>11,303.00</a:t>
            </a:r>
            <a:endParaRPr lang="en-US" sz="1400" dirty="0">
              <a:solidFill>
                <a:schemeClr val="accent1"/>
              </a:solidFill>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Consulting </a:t>
            </a:r>
            <a:r>
              <a:rPr lang="en-US" sz="1400" dirty="0" smtClean="0">
                <a:latin typeface="Times New Roman" panose="02020603050405020304" pitchFamily="18" charset="0"/>
                <a:cs typeface="Times New Roman" panose="02020603050405020304" pitchFamily="18" charset="0"/>
              </a:rPr>
              <a:t>Services:  </a:t>
            </a:r>
          </a:p>
          <a:p>
            <a:pPr marL="285750" indent="-285750">
              <a:buFont typeface="Courier New" panose="02070309020205020404" pitchFamily="49" charset="0"/>
              <a:buChar char="o"/>
            </a:pPr>
            <a:r>
              <a:rPr lang="en-US" sz="1400" dirty="0" smtClean="0">
                <a:solidFill>
                  <a:schemeClr val="accent1"/>
                </a:solidFill>
                <a:latin typeface="Times New Roman" panose="02020603050405020304" pitchFamily="18" charset="0"/>
                <a:cs typeface="Times New Roman" panose="02020603050405020304" pitchFamily="18" charset="0"/>
              </a:rPr>
              <a:t>Decrease in expenses of $</a:t>
            </a:r>
            <a:r>
              <a:rPr lang="en-US" sz="1400" dirty="0" smtClean="0">
                <a:solidFill>
                  <a:schemeClr val="accent1"/>
                </a:solidFill>
                <a:latin typeface="Times New Roman" panose="02020603050405020304" pitchFamily="18" charset="0"/>
                <a:cs typeface="Times New Roman" panose="02020603050405020304" pitchFamily="18" charset="0"/>
              </a:rPr>
              <a:t>28,542.00</a:t>
            </a:r>
            <a:endParaRPr lang="en-US" sz="1400" dirty="0" smtClean="0">
              <a:solidFill>
                <a:schemeClr val="accent1"/>
              </a:solidFill>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Total</a:t>
            </a:r>
            <a:endParaRPr lang="en-US" sz="1400" dirty="0">
              <a:latin typeface="Times New Roman" panose="02020603050405020304" pitchFamily="18" charset="0"/>
              <a:cs typeface="Times New Roman" panose="02020603050405020304" pitchFamily="18" charset="0"/>
            </a:endParaRPr>
          </a:p>
          <a:p>
            <a:pPr marL="285750" indent="-285750">
              <a:buFont typeface="Courier New" panose="02070309020205020404" pitchFamily="49" charset="0"/>
              <a:buChar char="o"/>
            </a:pPr>
            <a:r>
              <a:rPr lang="en-US" sz="1400" dirty="0" smtClean="0">
                <a:solidFill>
                  <a:schemeClr val="accent1"/>
                </a:solidFill>
                <a:latin typeface="Times New Roman" panose="02020603050405020304" pitchFamily="18" charset="0"/>
                <a:cs typeface="Times New Roman" panose="02020603050405020304" pitchFamily="18" charset="0"/>
              </a:rPr>
              <a:t>Decrease in overall expenses of $17,239.00</a:t>
            </a:r>
            <a:endParaRPr lang="en-US" sz="1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7234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685800"/>
            <a:ext cx="7024744" cy="762000"/>
          </a:xfrm>
        </p:spPr>
        <p:txBody>
          <a:bodyPr>
            <a:normAutofit/>
          </a:bodyPr>
          <a:lstStyle/>
          <a:p>
            <a:pPr algn="ctr"/>
            <a:r>
              <a:rPr lang="en-US" sz="3200" b="1" dirty="0">
                <a:latin typeface="Times New Roman" panose="02020603050405020304" pitchFamily="18" charset="0"/>
                <a:cs typeface="Times New Roman" panose="02020603050405020304" pitchFamily="18" charset="0"/>
              </a:rPr>
              <a:t>General Carryover </a:t>
            </a:r>
            <a:r>
              <a:rPr lang="en-US" sz="3200" b="1" dirty="0" smtClean="0">
                <a:latin typeface="Times New Roman" panose="02020603050405020304" pitchFamily="18" charset="0"/>
                <a:cs typeface="Times New Roman" panose="02020603050405020304" pitchFamily="18" charset="0"/>
              </a:rPr>
              <a:t>Fund</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3400" y="1371600"/>
            <a:ext cx="7848600" cy="5029200"/>
          </a:xfrm>
        </p:spPr>
        <p:txBody>
          <a:bodyPr>
            <a:noAutofit/>
          </a:bodyPr>
          <a:lstStyle/>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u="sng" dirty="0" smtClean="0">
                <a:latin typeface="Times New Roman" panose="02020603050405020304" pitchFamily="18" charset="0"/>
                <a:cs typeface="Times New Roman" panose="02020603050405020304" pitchFamily="18" charset="0"/>
              </a:rPr>
              <a:t>Planned use of General/Delivery Carryover funds in </a:t>
            </a:r>
            <a:r>
              <a:rPr lang="en-US" sz="2000" b="1" u="sng" dirty="0" smtClean="0">
                <a:latin typeface="Times New Roman" panose="02020603050405020304" pitchFamily="18" charset="0"/>
                <a:cs typeface="Times New Roman" panose="02020603050405020304" pitchFamily="18" charset="0"/>
              </a:rPr>
              <a:t>2021:</a:t>
            </a:r>
            <a:endParaRPr lang="en-US" sz="2000" b="1" u="sng" dirty="0">
              <a:latin typeface="Times New Roman" panose="02020603050405020304" pitchFamily="18" charset="0"/>
              <a:cs typeface="Times New Roman" panose="02020603050405020304" pitchFamily="18" charset="0"/>
            </a:endParaRPr>
          </a:p>
          <a:p>
            <a:pPr indent="-342900"/>
            <a:r>
              <a:rPr lang="en-US" sz="1800" dirty="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 Delivery Van and 1 Delivery Truck ($86,000</a:t>
            </a:r>
            <a:r>
              <a:rPr lang="en-US" sz="1800" dirty="0" smtClean="0">
                <a:latin typeface="Times New Roman" panose="02020603050405020304" pitchFamily="18" charset="0"/>
                <a:cs typeface="Times New Roman" panose="02020603050405020304" pitchFamily="18" charset="0"/>
              </a:rPr>
              <a:t>)</a:t>
            </a:r>
          </a:p>
          <a:p>
            <a:pPr indent="-342900"/>
            <a:r>
              <a:rPr lang="en-US" dirty="0" smtClean="0">
                <a:latin typeface="Times New Roman" panose="02020603050405020304" pitchFamily="18" charset="0"/>
                <a:cs typeface="Times New Roman" panose="02020603050405020304" pitchFamily="18" charset="0"/>
              </a:rPr>
              <a:t>Delivery Carts ($5,680)</a:t>
            </a:r>
            <a:endParaRPr lang="en-US" sz="1800" dirty="0" smtClean="0">
              <a:latin typeface="Times New Roman" panose="02020603050405020304" pitchFamily="18" charset="0"/>
              <a:cs typeface="Times New Roman" panose="02020603050405020304" pitchFamily="18" charset="0"/>
            </a:endParaRPr>
          </a:p>
          <a:p>
            <a:pPr marL="0" indent="0">
              <a:buNone/>
            </a:pPr>
            <a:r>
              <a:rPr lang="en-US" sz="1800" dirty="0" smtClean="0">
                <a:latin typeface="Times New Roman" panose="02020603050405020304" pitchFamily="18" charset="0"/>
                <a:cs typeface="Times New Roman" panose="02020603050405020304" pitchFamily="18" charset="0"/>
              </a:rPr>
              <a:t>This </a:t>
            </a:r>
            <a:r>
              <a:rPr lang="en-US" sz="1800" dirty="0" smtClean="0">
                <a:latin typeface="Times New Roman" panose="02020603050405020304" pitchFamily="18" charset="0"/>
                <a:cs typeface="Times New Roman" panose="02020603050405020304" pitchFamily="18" charset="0"/>
              </a:rPr>
              <a:t>will leave the General/Delivery fund at a beginning </a:t>
            </a:r>
            <a:r>
              <a:rPr lang="en-US" sz="1800" dirty="0" smtClean="0">
                <a:latin typeface="Times New Roman" panose="02020603050405020304" pitchFamily="18" charset="0"/>
                <a:cs typeface="Times New Roman" panose="02020603050405020304" pitchFamily="18" charset="0"/>
              </a:rPr>
              <a:t>2022 </a:t>
            </a:r>
            <a:r>
              <a:rPr lang="en-US" sz="1800" dirty="0" smtClean="0">
                <a:latin typeface="Times New Roman" panose="02020603050405020304" pitchFamily="18" charset="0"/>
                <a:cs typeface="Times New Roman" panose="02020603050405020304" pitchFamily="18" charset="0"/>
              </a:rPr>
              <a:t>balance of approximately </a:t>
            </a:r>
            <a:r>
              <a:rPr lang="en-US" sz="1800" dirty="0" smtClean="0">
                <a:latin typeface="Times New Roman" panose="02020603050405020304" pitchFamily="18" charset="0"/>
                <a:cs typeface="Times New Roman" panose="02020603050405020304" pitchFamily="18" charset="0"/>
              </a:rPr>
              <a:t>$797,916. </a:t>
            </a:r>
            <a:r>
              <a:rPr lang="en-US" dirty="0" smtClean="0">
                <a:latin typeface="Times New Roman" panose="02020603050405020304" pitchFamily="18" charset="0"/>
                <a:cs typeface="Times New Roman" panose="02020603050405020304" pitchFamily="18" charset="0"/>
              </a:rPr>
              <a:t>Per the SCLS Carryover Policy:</a:t>
            </a:r>
            <a:endParaRPr lang="en-US" sz="800" dirty="0">
              <a:latin typeface="Times New Roman" panose="02020603050405020304" pitchFamily="18" charset="0"/>
              <a:cs typeface="Times New Roman" panose="02020603050405020304" pitchFamily="18" charset="0"/>
            </a:endParaRPr>
          </a:p>
          <a:p>
            <a:pPr lvl="0"/>
            <a:r>
              <a:rPr lang="en-US" sz="1800" dirty="0" smtClean="0">
                <a:latin typeface="Times New Roman" panose="02020603050405020304" pitchFamily="18" charset="0"/>
                <a:cs typeface="Times New Roman" panose="02020603050405020304" pitchFamily="18" charset="0"/>
              </a:rPr>
              <a:t>A portion of the </a:t>
            </a:r>
            <a:r>
              <a:rPr lang="en-US" sz="1800" dirty="0">
                <a:latin typeface="Times New Roman" panose="02020603050405020304" pitchFamily="18" charset="0"/>
                <a:cs typeface="Times New Roman" panose="02020603050405020304" pitchFamily="18" charset="0"/>
              </a:rPr>
              <a:t>general </a:t>
            </a:r>
            <a:r>
              <a:rPr lang="en-US" sz="1800" dirty="0" smtClean="0">
                <a:latin typeface="Times New Roman" panose="02020603050405020304" pitchFamily="18" charset="0"/>
                <a:cs typeface="Times New Roman" panose="02020603050405020304" pitchFamily="18" charset="0"/>
              </a:rPr>
              <a:t>fund</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must </a:t>
            </a:r>
            <a:r>
              <a:rPr lang="en-US" sz="1800" dirty="0">
                <a:latin typeface="Times New Roman" panose="02020603050405020304" pitchFamily="18" charset="0"/>
                <a:cs typeface="Times New Roman" panose="02020603050405020304" pitchFamily="18" charset="0"/>
              </a:rPr>
              <a:t>be maintained to cover outstanding </a:t>
            </a:r>
            <a:r>
              <a:rPr lang="en-US" sz="1800" dirty="0" smtClean="0">
                <a:latin typeface="Times New Roman" panose="02020603050405020304" pitchFamily="18" charset="0"/>
                <a:cs typeface="Times New Roman" panose="02020603050405020304" pitchFamily="18" charset="0"/>
              </a:rPr>
              <a:t>liabilities.</a:t>
            </a:r>
            <a:endParaRPr lang="en-US" sz="1800" dirty="0">
              <a:latin typeface="Times New Roman" panose="02020603050405020304" pitchFamily="18" charset="0"/>
              <a:cs typeface="Times New Roman" panose="02020603050405020304" pitchFamily="18" charset="0"/>
            </a:endParaRPr>
          </a:p>
          <a:p>
            <a:pPr lvl="0"/>
            <a:r>
              <a:rPr lang="en-US" sz="1800" dirty="0" smtClean="0">
                <a:latin typeface="Times New Roman" panose="02020603050405020304" pitchFamily="18" charset="0"/>
                <a:cs typeface="Times New Roman" panose="02020603050405020304" pitchFamily="18" charset="0"/>
              </a:rPr>
              <a:t>The </a:t>
            </a:r>
            <a:r>
              <a:rPr lang="en-US" sz="1800" dirty="0" smtClean="0">
                <a:latin typeface="Times New Roman" panose="02020603050405020304" pitchFamily="18" charset="0"/>
                <a:cs typeface="Times New Roman" panose="02020603050405020304" pitchFamily="18" charset="0"/>
              </a:rPr>
              <a:t>remainder</a:t>
            </a:r>
            <a:r>
              <a:rPr lang="en-US"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may </a:t>
            </a:r>
            <a:r>
              <a:rPr lang="en-US" sz="1800" dirty="0">
                <a:latin typeface="Times New Roman" panose="02020603050405020304" pitchFamily="18" charset="0"/>
                <a:cs typeface="Times New Roman" panose="02020603050405020304" pitchFamily="18" charset="0"/>
              </a:rPr>
              <a:t>be allocated </a:t>
            </a: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fund projects, purchase materials/equipment, finance system/county consolidation </a:t>
            </a:r>
            <a:r>
              <a:rPr lang="en-US" dirty="0" smtClean="0">
                <a:latin typeface="Times New Roman" panose="02020603050405020304" pitchFamily="18" charset="0"/>
                <a:cs typeface="Times New Roman" panose="02020603050405020304" pitchFamily="18" charset="0"/>
              </a:rPr>
              <a:t>efforts </a:t>
            </a:r>
            <a:r>
              <a:rPr lang="en-US" dirty="0">
                <a:latin typeface="Times New Roman" panose="02020603050405020304" pitchFamily="18" charset="0"/>
                <a:cs typeface="Times New Roman" panose="02020603050405020304" pitchFamily="18" charset="0"/>
              </a:rPr>
              <a:t>or any other use deemed appropriate by SCLS or the Board of Trustees to be of member or system benefit. </a:t>
            </a:r>
            <a:endParaRPr lang="en-US" sz="1800" dirty="0">
              <a:latin typeface="Times New Roman" panose="02020603050405020304" pitchFamily="18" charset="0"/>
              <a:cs typeface="Times New Roman" panose="02020603050405020304" pitchFamily="18" charset="0"/>
            </a:endParaRPr>
          </a:p>
          <a:p>
            <a:pPr marL="68580" indent="0">
              <a:buNone/>
            </a:pPr>
            <a:r>
              <a:rPr lang="en-US" dirty="0" smtClean="0">
                <a:latin typeface="Times New Roman" panose="02020603050405020304" pitchFamily="18" charset="0"/>
                <a:cs typeface="Times New Roman" panose="02020603050405020304" pitchFamily="18" charset="0"/>
              </a:rPr>
              <a:t>Future considerations for use of the General/Delivery Carryover fund into 2022 will include the SCLS building project.  </a:t>
            </a:r>
            <a:r>
              <a:rPr lang="en-US" dirty="0" smtClean="0">
                <a:latin typeface="Times New Roman" panose="02020603050405020304" pitchFamily="18" charset="0"/>
                <a:cs typeface="Times New Roman" panose="02020603050405020304" pitchFamily="18" charset="0"/>
              </a:rPr>
              <a:t>Up to $500,000 has been approved.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3760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143000"/>
            <a:ext cx="2895600" cy="707886"/>
          </a:xfrm>
          <a:prstGeom prst="rect">
            <a:avLst/>
          </a:prstGeom>
          <a:noFill/>
        </p:spPr>
        <p:txBody>
          <a:bodyPr wrap="square" rtlCol="0">
            <a:spAutoFit/>
          </a:bodyPr>
          <a:lstStyle/>
          <a:p>
            <a:r>
              <a:rPr lang="en-US" sz="4000" dirty="0" smtClean="0"/>
              <a:t>Questions?</a:t>
            </a:r>
            <a:endParaRPr lang="en-US" sz="4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2362200"/>
            <a:ext cx="5302264" cy="4004494"/>
          </a:xfrm>
          <a:prstGeom prst="rect">
            <a:avLst/>
          </a:prstGeom>
        </p:spPr>
      </p:pic>
    </p:spTree>
    <p:extLst>
      <p:ext uri="{BB962C8B-B14F-4D97-AF65-F5344CB8AC3E}">
        <p14:creationId xmlns:p14="http://schemas.microsoft.com/office/powerpoint/2010/main" val="40085150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1464</TotalTime>
  <Words>830</Words>
  <Application>Microsoft Office PowerPoint</Application>
  <PresentationFormat>On-screen Show (4:3)</PresentationFormat>
  <Paragraphs>210</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Times New Roman</vt:lpstr>
      <vt:lpstr>Trebuchet MS</vt:lpstr>
      <vt:lpstr>Wingdings 3</vt:lpstr>
      <vt:lpstr>Facet</vt:lpstr>
      <vt:lpstr>Welcome to the SCLS May 2021 All Directors Meeting!</vt:lpstr>
      <vt:lpstr>2022 Administration and  Consulting Services  Revenue</vt:lpstr>
      <vt:lpstr>Administration and Consulting Services Revenue </vt:lpstr>
      <vt:lpstr>PowerPoint Presentation</vt:lpstr>
      <vt:lpstr>PowerPoint Presentation</vt:lpstr>
      <vt:lpstr>PowerPoint Presentation</vt:lpstr>
      <vt:lpstr>General Carryover Fund</vt:lpstr>
      <vt:lpstr>PowerPoint Presentation</vt:lpstr>
    </vt:vector>
  </TitlesOfParts>
  <Company>South Central Library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SCLS Administration and Consulting Services 2015 Budgets</dc:title>
  <dc:creator>defuser</dc:creator>
  <cp:lastModifiedBy>Administrator</cp:lastModifiedBy>
  <cp:revision>140</cp:revision>
  <cp:lastPrinted>2018-05-10T15:57:01Z</cp:lastPrinted>
  <dcterms:created xsi:type="dcterms:W3CDTF">2014-05-14T19:21:01Z</dcterms:created>
  <dcterms:modified xsi:type="dcterms:W3CDTF">2021-05-20T11:38:48Z</dcterms:modified>
</cp:coreProperties>
</file>