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0" r:id="rId4"/>
    <p:sldId id="259" r:id="rId5"/>
    <p:sldId id="258" r:id="rId6"/>
    <p:sldId id="264" r:id="rId7"/>
    <p:sldId id="265"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p:restoredTop sz="94664"/>
  </p:normalViewPr>
  <p:slideViewPr>
    <p:cSldViewPr snapToGrid="0" snapToObjects="1">
      <p:cViewPr varScale="1">
        <p:scale>
          <a:sx n="139" d="100"/>
          <a:sy n="139" d="100"/>
        </p:scale>
        <p:origin x="1288"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F21E6F-8849-BE41-9401-29D15DCD2728}" type="datetimeFigureOut">
              <a:rPr lang="en-US" smtClean="0"/>
              <a:t>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21D32E-AA33-3945-B3CB-D4BB8EDB7F51}" type="slidenum">
              <a:rPr lang="en-US" smtClean="0"/>
              <a:t>‹#›</a:t>
            </a:fld>
            <a:endParaRPr lang="en-US" dirty="0"/>
          </a:p>
        </p:txBody>
      </p:sp>
    </p:spTree>
    <p:extLst>
      <p:ext uri="{BB962C8B-B14F-4D97-AF65-F5344CB8AC3E}">
        <p14:creationId xmlns:p14="http://schemas.microsoft.com/office/powerpoint/2010/main" val="2367509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Good morning and welcome to the May All Directors meeting.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morning I’m going to provide a short follow up to the March discussion about Consultant Team Service Considerations for 2022 the Kerrie will talk about budgets.</a:t>
            </a:r>
            <a:r>
              <a:rPr lang="en-US" dirty="0">
                <a:effectLst/>
              </a:rPr>
              <a:t> </a:t>
            </a:r>
            <a:endParaRPr lang="en-US" dirty="0"/>
          </a:p>
        </p:txBody>
      </p:sp>
      <p:sp>
        <p:nvSpPr>
          <p:cNvPr id="4" name="Slide Number Placeholder 3"/>
          <p:cNvSpPr>
            <a:spLocks noGrp="1"/>
          </p:cNvSpPr>
          <p:nvPr>
            <p:ph type="sldNum" sz="quarter" idx="5"/>
          </p:nvPr>
        </p:nvSpPr>
        <p:spPr/>
        <p:txBody>
          <a:bodyPr/>
          <a:lstStyle/>
          <a:p>
            <a:fld id="{D221D32E-AA33-3945-B3CB-D4BB8EDB7F51}" type="slidenum">
              <a:rPr lang="en-US" smtClean="0"/>
              <a:t>1</a:t>
            </a:fld>
            <a:endParaRPr lang="en-US" dirty="0"/>
          </a:p>
        </p:txBody>
      </p:sp>
    </p:spTree>
    <p:extLst>
      <p:ext uri="{BB962C8B-B14F-4D97-AF65-F5344CB8AC3E}">
        <p14:creationId xmlns:p14="http://schemas.microsoft.com/office/powerpoint/2010/main" val="2623388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of the items addressed was libraries dealing with requests that most accurately fall under the heading of “Social Services.”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SCLS has already conducted two of three webinars in a planned series, and recordings are available.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third webinar is being planned and will be announced soon.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Shawn Brommer and Mark Jochem are also working to address the suggestion of social worker interns in libraries.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They have conducted a survey of SCLS libraries, and six expressed interest in helping with a pilot project.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Shawn and Mark have reached out to the UW-Madison &amp; UW-Stevens Point Schools of Social Work to see about the possibility of practicum students working in libraries as part of the pilot project.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More information will be coming soon, but feel free to reach out to Shawn or Mark with questions.</a:t>
            </a:r>
            <a:r>
              <a:rPr lang="en-US" dirty="0">
                <a:effectLst/>
              </a:rPr>
              <a:t> </a:t>
            </a:r>
            <a:endParaRPr lang="en-US" dirty="0"/>
          </a:p>
        </p:txBody>
      </p:sp>
      <p:sp>
        <p:nvSpPr>
          <p:cNvPr id="4" name="Slide Number Placeholder 3"/>
          <p:cNvSpPr>
            <a:spLocks noGrp="1"/>
          </p:cNvSpPr>
          <p:nvPr>
            <p:ph type="sldNum" sz="quarter" idx="5"/>
          </p:nvPr>
        </p:nvSpPr>
        <p:spPr/>
        <p:txBody>
          <a:bodyPr/>
          <a:lstStyle/>
          <a:p>
            <a:fld id="{D221D32E-AA33-3945-B3CB-D4BB8EDB7F51}" type="slidenum">
              <a:rPr lang="en-US" smtClean="0"/>
              <a:t>2</a:t>
            </a:fld>
            <a:endParaRPr lang="en-US" dirty="0"/>
          </a:p>
        </p:txBody>
      </p:sp>
    </p:spTree>
    <p:extLst>
      <p:ext uri="{BB962C8B-B14F-4D97-AF65-F5344CB8AC3E}">
        <p14:creationId xmlns:p14="http://schemas.microsoft.com/office/powerpoint/2010/main" val="3688855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Another service consideration addressed in March was Workforce Development.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Mark Jochem is continuing his efforts to connect libraries and the people they serve with community leaders who can provide the needed support.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He is also continuing his efforts to connect libraries with the various Workforce Development Boards that serve the South Central Library System area.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Work is also continuing on the Libraries Activating Workforce Development Skills (LAWDS) project and more webinars are available. This library training project will wrap up by the end of 2021.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Reach out to Mark Jochem if you have questions or need assistance.</a:t>
            </a:r>
            <a:r>
              <a:rPr lang="en-US" dirty="0">
                <a:effectLst/>
              </a:rPr>
              <a:t> </a:t>
            </a:r>
            <a:endParaRPr lang="en-US" dirty="0"/>
          </a:p>
        </p:txBody>
      </p:sp>
      <p:sp>
        <p:nvSpPr>
          <p:cNvPr id="4" name="Slide Number Placeholder 3"/>
          <p:cNvSpPr>
            <a:spLocks noGrp="1"/>
          </p:cNvSpPr>
          <p:nvPr>
            <p:ph type="sldNum" sz="quarter" idx="5"/>
          </p:nvPr>
        </p:nvSpPr>
        <p:spPr/>
        <p:txBody>
          <a:bodyPr/>
          <a:lstStyle/>
          <a:p>
            <a:fld id="{D221D32E-AA33-3945-B3CB-D4BB8EDB7F51}" type="slidenum">
              <a:rPr lang="en-US" smtClean="0"/>
              <a:t>3</a:t>
            </a:fld>
            <a:endParaRPr lang="en-US" dirty="0"/>
          </a:p>
        </p:txBody>
      </p:sp>
    </p:spTree>
    <p:extLst>
      <p:ext uri="{BB962C8B-B14F-4D97-AF65-F5344CB8AC3E}">
        <p14:creationId xmlns:p14="http://schemas.microsoft.com/office/powerpoint/2010/main" val="202882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More regular access to consultants was one suggestion in March.</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Keep in mind that SCLS Consultants are available anytime to meet with staff at individual libraries.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are also willing to organize and host county, regional, or systemwide meetings on specific topics when needed. Just make the request.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also have the Library Innovation Subcommittee, which meets quarterly. This is basically the Consultant team plus staff from member libraries. Guests are always welcome to attend, or to suggest topics for the agenda. Send agenda topic suggestions to Rose Ziech.</a:t>
            </a:r>
          </a:p>
          <a:p>
            <a:endParaRPr lang="en-US" dirty="0"/>
          </a:p>
        </p:txBody>
      </p:sp>
      <p:sp>
        <p:nvSpPr>
          <p:cNvPr id="4" name="Slide Number Placeholder 3"/>
          <p:cNvSpPr>
            <a:spLocks noGrp="1"/>
          </p:cNvSpPr>
          <p:nvPr>
            <p:ph type="sldNum" sz="quarter" idx="5"/>
          </p:nvPr>
        </p:nvSpPr>
        <p:spPr/>
        <p:txBody>
          <a:bodyPr/>
          <a:lstStyle/>
          <a:p>
            <a:fld id="{D221D32E-AA33-3945-B3CB-D4BB8EDB7F51}" type="slidenum">
              <a:rPr lang="en-US" smtClean="0"/>
              <a:t>4</a:t>
            </a:fld>
            <a:endParaRPr lang="en-US" dirty="0"/>
          </a:p>
        </p:txBody>
      </p:sp>
    </p:spTree>
    <p:extLst>
      <p:ext uri="{BB962C8B-B14F-4D97-AF65-F5344CB8AC3E}">
        <p14:creationId xmlns:p14="http://schemas.microsoft.com/office/powerpoint/2010/main" val="1211667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efforts in this area will continue.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help better manage workflows, remember that digitized materials can be submitted to Tamara at any time, and she can upload at any time. You don’t need to wait for the next harvest deadline.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statewide Backup Collaboration project is underway to provide long-term backup of digitized materials. More information will be coming soon.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also have leveraged LSTA grant funds to hire an LTE to help prepare library files for the quarterly harvests.</a:t>
            </a:r>
            <a:r>
              <a:rPr lang="en-US" dirty="0">
                <a:effectLst/>
              </a:rPr>
              <a:t> </a:t>
            </a:r>
            <a:endParaRPr lang="en-US" dirty="0"/>
          </a:p>
        </p:txBody>
      </p:sp>
      <p:sp>
        <p:nvSpPr>
          <p:cNvPr id="4" name="Slide Number Placeholder 3"/>
          <p:cNvSpPr>
            <a:spLocks noGrp="1"/>
          </p:cNvSpPr>
          <p:nvPr>
            <p:ph type="sldNum" sz="quarter" idx="5"/>
          </p:nvPr>
        </p:nvSpPr>
        <p:spPr/>
        <p:txBody>
          <a:bodyPr/>
          <a:lstStyle/>
          <a:p>
            <a:fld id="{D221D32E-AA33-3945-B3CB-D4BB8EDB7F51}" type="slidenum">
              <a:rPr lang="en-US" smtClean="0"/>
              <a:t>5</a:t>
            </a:fld>
            <a:endParaRPr lang="en-US" dirty="0"/>
          </a:p>
        </p:txBody>
      </p:sp>
    </p:spTree>
    <p:extLst>
      <p:ext uri="{BB962C8B-B14F-4D97-AF65-F5344CB8AC3E}">
        <p14:creationId xmlns:p14="http://schemas.microsoft.com/office/powerpoint/2010/main" val="3229354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request was made to have Jody do several webinars each year to highlight new or updated dashboards. We will do this.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Since a number of the dashboards she creates are for individual libraries, we will partner with staff from these libraries to have them talk about the information needs that prompted the dashboard development.</a:t>
            </a:r>
            <a:r>
              <a:rPr lang="en-US" dirty="0">
                <a:effectLst/>
              </a:rPr>
              <a:t> </a:t>
            </a:r>
            <a:endParaRPr lang="en-US" dirty="0"/>
          </a:p>
        </p:txBody>
      </p:sp>
      <p:sp>
        <p:nvSpPr>
          <p:cNvPr id="4" name="Slide Number Placeholder 3"/>
          <p:cNvSpPr>
            <a:spLocks noGrp="1"/>
          </p:cNvSpPr>
          <p:nvPr>
            <p:ph type="sldNum" sz="quarter" idx="5"/>
          </p:nvPr>
        </p:nvSpPr>
        <p:spPr/>
        <p:txBody>
          <a:bodyPr/>
          <a:lstStyle/>
          <a:p>
            <a:fld id="{D221D32E-AA33-3945-B3CB-D4BB8EDB7F51}" type="slidenum">
              <a:rPr lang="en-US" smtClean="0"/>
              <a:t>6</a:t>
            </a:fld>
            <a:endParaRPr lang="en-US" dirty="0"/>
          </a:p>
        </p:txBody>
      </p:sp>
    </p:spTree>
    <p:extLst>
      <p:ext uri="{BB962C8B-B14F-4D97-AF65-F5344CB8AC3E}">
        <p14:creationId xmlns:p14="http://schemas.microsoft.com/office/powerpoint/2010/main" val="3811602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Planning work is underway on the Drupal 7 to 9 migration. The timeline is to complete this work by November 2022.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Because of the nature and complexity of the project, libraries are asked to hold off making requests for website redesign.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Some redesign can be included in the migration process.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Libraries still using original Drupal themes will get updated themes during migration.</a:t>
            </a:r>
            <a:r>
              <a:rPr lang="en-US" dirty="0">
                <a:effectLst/>
              </a:rPr>
              <a:t> </a:t>
            </a:r>
            <a:endParaRPr lang="en-US" dirty="0"/>
          </a:p>
        </p:txBody>
      </p:sp>
      <p:sp>
        <p:nvSpPr>
          <p:cNvPr id="4" name="Slide Number Placeholder 3"/>
          <p:cNvSpPr>
            <a:spLocks noGrp="1"/>
          </p:cNvSpPr>
          <p:nvPr>
            <p:ph type="sldNum" sz="quarter" idx="5"/>
          </p:nvPr>
        </p:nvSpPr>
        <p:spPr/>
        <p:txBody>
          <a:bodyPr/>
          <a:lstStyle/>
          <a:p>
            <a:fld id="{D221D32E-AA33-3945-B3CB-D4BB8EDB7F51}" type="slidenum">
              <a:rPr lang="en-US" smtClean="0"/>
              <a:t>7</a:t>
            </a:fld>
            <a:endParaRPr lang="en-US" dirty="0"/>
          </a:p>
        </p:txBody>
      </p:sp>
    </p:spTree>
    <p:extLst>
      <p:ext uri="{BB962C8B-B14F-4D97-AF65-F5344CB8AC3E}">
        <p14:creationId xmlns:p14="http://schemas.microsoft.com/office/powerpoint/2010/main" val="3607241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Kerrie will talk more about the SCLS Administration and Consultant Team budgets in a moment, but I’d like to highlight a few changes we are being forced to make in 2022 because of increased costs.</a:t>
            </a:r>
          </a:p>
          <a:p>
            <a:pPr lvl="0"/>
            <a:r>
              <a:rPr lang="en-US" sz="1200" kern="1200" dirty="0">
                <a:solidFill>
                  <a:schemeClr val="tx1"/>
                </a:solidFill>
                <a:effectLst/>
                <a:latin typeface="+mn-lt"/>
                <a:ea typeface="+mn-ea"/>
                <a:cs typeface="+mn-cs"/>
              </a:rPr>
              <a:t>CE budget line is being reduced to $13,000 (down $2,000)</a:t>
            </a:r>
          </a:p>
          <a:p>
            <a:pPr lvl="0"/>
            <a:r>
              <a:rPr lang="en-US" sz="1200" kern="1200" dirty="0">
                <a:solidFill>
                  <a:schemeClr val="tx1"/>
                </a:solidFill>
                <a:effectLst/>
                <a:latin typeface="+mn-lt"/>
                <a:ea typeface="+mn-ea"/>
                <a:cs typeface="+mn-cs"/>
              </a:rPr>
              <a:t>CE Grants &amp; WLA memberships budget line is being reduced to $16,000 (down $5,000)</a:t>
            </a:r>
          </a:p>
          <a:p>
            <a:pPr lvl="0"/>
            <a:r>
              <a:rPr lang="en-US" sz="1200" kern="1200" dirty="0">
                <a:solidFill>
                  <a:schemeClr val="tx1"/>
                </a:solidFill>
                <a:effectLst/>
                <a:latin typeface="+mn-lt"/>
                <a:ea typeface="+mn-ea"/>
                <a:cs typeface="+mn-cs"/>
              </a:rPr>
              <a:t>Youth Literacy Grants budget line is being reduced to $25,600 (down $5,675 to $400 per building)</a:t>
            </a:r>
          </a:p>
          <a:p>
            <a:pPr lvl="0"/>
            <a:r>
              <a:rPr lang="en-US" sz="1200" kern="1200" dirty="0">
                <a:solidFill>
                  <a:schemeClr val="tx1"/>
                </a:solidFill>
                <a:effectLst/>
                <a:latin typeface="+mn-lt"/>
                <a:ea typeface="+mn-ea"/>
                <a:cs typeface="+mn-cs"/>
              </a:rPr>
              <a:t>SLP printing budget line being reduced to $2,050 (down $2,050)</a:t>
            </a:r>
          </a:p>
          <a:p>
            <a:pPr lvl="0"/>
            <a:r>
              <a:rPr lang="en-US" sz="1200" kern="1200" dirty="0">
                <a:solidFill>
                  <a:schemeClr val="tx1"/>
                </a:solidFill>
                <a:effectLst/>
                <a:latin typeface="+mn-lt"/>
                <a:ea typeface="+mn-ea"/>
                <a:cs typeface="+mn-cs"/>
              </a:rPr>
              <a:t>Children &amp; Young Adult Special Needs Materials budget line being reduced to $2,250 (down $2,250)</a:t>
            </a:r>
          </a:p>
          <a:p>
            <a:pPr lvl="0"/>
            <a:r>
              <a:rPr lang="en-US" sz="1200" kern="1200" dirty="0">
                <a:solidFill>
                  <a:schemeClr val="tx1"/>
                </a:solidFill>
                <a:effectLst/>
                <a:latin typeface="+mn-lt"/>
                <a:ea typeface="+mn-ea"/>
                <a:cs typeface="+mn-cs"/>
              </a:rPr>
              <a:t>We are also reducing the internal expense lines for Workforce Development and Digitization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Like we offered before the pandemic, virtual meeting attendance options will continue into the future.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Finally, we are Always interested in…(See last bullet point) </a:t>
            </a:r>
            <a:endParaRPr lang="en-US" dirty="0"/>
          </a:p>
        </p:txBody>
      </p:sp>
      <p:sp>
        <p:nvSpPr>
          <p:cNvPr id="4" name="Slide Number Placeholder 3"/>
          <p:cNvSpPr>
            <a:spLocks noGrp="1"/>
          </p:cNvSpPr>
          <p:nvPr>
            <p:ph type="sldNum" sz="quarter" idx="5"/>
          </p:nvPr>
        </p:nvSpPr>
        <p:spPr/>
        <p:txBody>
          <a:bodyPr/>
          <a:lstStyle/>
          <a:p>
            <a:fld id="{D221D32E-AA33-3945-B3CB-D4BB8EDB7F51}" type="slidenum">
              <a:rPr lang="en-US" smtClean="0"/>
              <a:t>8</a:t>
            </a:fld>
            <a:endParaRPr lang="en-US" dirty="0"/>
          </a:p>
        </p:txBody>
      </p:sp>
    </p:spTree>
    <p:extLst>
      <p:ext uri="{BB962C8B-B14F-4D97-AF65-F5344CB8AC3E}">
        <p14:creationId xmlns:p14="http://schemas.microsoft.com/office/powerpoint/2010/main" val="1618480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Anytime you have questions, feel free to call individual consultants, or reach out to me if you aren’t sure who to call.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Any questions?</a:t>
            </a:r>
            <a:r>
              <a:rPr lang="en-US" dirty="0">
                <a:effectLst/>
              </a:rPr>
              <a:t> </a:t>
            </a:r>
            <a:endParaRPr lang="en-US" dirty="0"/>
          </a:p>
        </p:txBody>
      </p:sp>
      <p:sp>
        <p:nvSpPr>
          <p:cNvPr id="4" name="Slide Number Placeholder 3"/>
          <p:cNvSpPr>
            <a:spLocks noGrp="1"/>
          </p:cNvSpPr>
          <p:nvPr>
            <p:ph type="sldNum" sz="quarter" idx="5"/>
          </p:nvPr>
        </p:nvSpPr>
        <p:spPr/>
        <p:txBody>
          <a:bodyPr/>
          <a:lstStyle/>
          <a:p>
            <a:fld id="{D221D32E-AA33-3945-B3CB-D4BB8EDB7F51}" type="slidenum">
              <a:rPr lang="en-US" smtClean="0"/>
              <a:t>9</a:t>
            </a:fld>
            <a:endParaRPr lang="en-US" dirty="0"/>
          </a:p>
        </p:txBody>
      </p:sp>
    </p:spTree>
    <p:extLst>
      <p:ext uri="{BB962C8B-B14F-4D97-AF65-F5344CB8AC3E}">
        <p14:creationId xmlns:p14="http://schemas.microsoft.com/office/powerpoint/2010/main" val="2490232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EDBF-6367-ED4C-BC85-82979DAACD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385315-6F64-F04A-B43B-19B91080AF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18EBAD-0FBE-A14C-83FC-140B1BA68953}"/>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5" name="Footer Placeholder 4">
            <a:extLst>
              <a:ext uri="{FF2B5EF4-FFF2-40B4-BE49-F238E27FC236}">
                <a16:creationId xmlns:a16="http://schemas.microsoft.com/office/drawing/2014/main" id="{F531B1FF-FDB9-4548-99D3-8D8C7B56D8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223290-D204-354B-92DC-AF74B6D24E29}"/>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390785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0CAC-4929-554B-8C2D-DD0B0A97A1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EED87F-17AC-C94A-A893-9196821528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17D55-D8C6-C84F-A812-89CE390C9CC2}"/>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5" name="Footer Placeholder 4">
            <a:extLst>
              <a:ext uri="{FF2B5EF4-FFF2-40B4-BE49-F238E27FC236}">
                <a16:creationId xmlns:a16="http://schemas.microsoft.com/office/drawing/2014/main" id="{D12D3472-CCD6-134E-8A53-DB6471EDB8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A1B3720-BEAB-0041-9253-01783E4FC26F}"/>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2130732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3B0AFF-A3F5-994E-8511-45B43031DC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9AA25E-B997-B247-8294-8BC26AC8B7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74916-B5E6-1A49-A4A2-9C7C9E69C780}"/>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5" name="Footer Placeholder 4">
            <a:extLst>
              <a:ext uri="{FF2B5EF4-FFF2-40B4-BE49-F238E27FC236}">
                <a16:creationId xmlns:a16="http://schemas.microsoft.com/office/drawing/2014/main" id="{DC7F04A6-D6D9-B44A-B2A5-C4B15A2E7AC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C9C495-CC4D-7249-BE4A-AC3C87B00B1E}"/>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52512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4E91-F4F1-4544-A224-B99E99B494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0F1AE7-C948-5044-9BD4-CAE224E8E1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FB33E-B258-4A44-81A7-41DFA9138858}"/>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5" name="Footer Placeholder 4">
            <a:extLst>
              <a:ext uri="{FF2B5EF4-FFF2-40B4-BE49-F238E27FC236}">
                <a16:creationId xmlns:a16="http://schemas.microsoft.com/office/drawing/2014/main" id="{5EFB7C58-8615-3B43-82E4-11227B9E4A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C62FCC-9BE1-CA4E-ACAE-C10A50E4C07F}"/>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37107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1356-98AF-BE40-9773-A88EC6DCFC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7B6E79-550E-904D-A00E-67BA9CE21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B8E994-5C44-444F-A70E-26345E643350}"/>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5" name="Footer Placeholder 4">
            <a:extLst>
              <a:ext uri="{FF2B5EF4-FFF2-40B4-BE49-F238E27FC236}">
                <a16:creationId xmlns:a16="http://schemas.microsoft.com/office/drawing/2014/main" id="{10AC0D2F-2949-2E4E-8AB5-704D7561C9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E5F1EC-8694-FF49-B1F3-AAB5086657A5}"/>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223083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71ED-EC97-0E48-9ED9-E639E45D99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6AD408-4296-A04F-B0E8-41A3276438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5667BF-F591-F44C-8DD8-F693D66BDE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FFA03E-29D2-0740-A9E0-C49BCEE4626E}"/>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6" name="Footer Placeholder 5">
            <a:extLst>
              <a:ext uri="{FF2B5EF4-FFF2-40B4-BE49-F238E27FC236}">
                <a16:creationId xmlns:a16="http://schemas.microsoft.com/office/drawing/2014/main" id="{EE3ED318-BC69-F744-9B2B-D3F3AD8D76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F53A58-A7BF-CF43-84E5-354BA0A1BCD7}"/>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184212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B9F3-A437-D04F-BC65-C7AB5A0BD2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1B55A9-695D-5B4A-AC38-86ECE5E10E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D85700-F08B-824D-886A-B92222E7F7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6A2193-85EB-934D-8E84-19F96113A2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0B6E50-7DB3-084B-B361-BFBBDD8847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7E73DF-C469-A14E-8C34-C56E683BF439}"/>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8" name="Footer Placeholder 7">
            <a:extLst>
              <a:ext uri="{FF2B5EF4-FFF2-40B4-BE49-F238E27FC236}">
                <a16:creationId xmlns:a16="http://schemas.microsoft.com/office/drawing/2014/main" id="{F2DAAC4C-AB54-304A-A8D3-FAB4B39A12D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950B297-6C47-BB41-8814-67B7A9DB8314}"/>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769282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5389-C81E-2941-83EC-9AEBFE2843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5054D4-3CC9-1B4B-9259-862A8E00D278}"/>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4" name="Footer Placeholder 3">
            <a:extLst>
              <a:ext uri="{FF2B5EF4-FFF2-40B4-BE49-F238E27FC236}">
                <a16:creationId xmlns:a16="http://schemas.microsoft.com/office/drawing/2014/main" id="{482F6598-40DB-AC49-BC06-78DBCB3C663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57D5D91-A826-A14B-8F4E-A8DF78158A23}"/>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323016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6E7041-7BB0-5146-B9DC-B63BA92C5E34}"/>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3" name="Footer Placeholder 2">
            <a:extLst>
              <a:ext uri="{FF2B5EF4-FFF2-40B4-BE49-F238E27FC236}">
                <a16:creationId xmlns:a16="http://schemas.microsoft.com/office/drawing/2014/main" id="{06AC8896-1E4C-CC47-B50E-99200B69201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114FA8A-EFA7-FD44-9E44-53EA1C6BA257}"/>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281549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B511A-DEBB-9A41-AA16-8BBA597FF3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46A03D-B1D0-9441-B6C8-6C429A640E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3AE48-D419-F341-8EA7-DE8FA173B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877259-BA7C-F249-B76F-5792FA448B7E}"/>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6" name="Footer Placeholder 5">
            <a:extLst>
              <a:ext uri="{FF2B5EF4-FFF2-40B4-BE49-F238E27FC236}">
                <a16:creationId xmlns:a16="http://schemas.microsoft.com/office/drawing/2014/main" id="{8A6D48B2-4EB1-F74C-B490-8D10443DA6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D2FA26-4AA3-5A40-A868-57FE329E4E35}"/>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3706523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815CF-09F0-B44D-85E5-A54A4E4628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1A688-CBE0-C846-8C79-7D7DEAE34C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31D8833-810B-DA4E-A0DF-619C40EC6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087E2A-CAF6-0845-8D64-20954B5A004F}"/>
              </a:ext>
            </a:extLst>
          </p:cNvPr>
          <p:cNvSpPr>
            <a:spLocks noGrp="1"/>
          </p:cNvSpPr>
          <p:nvPr>
            <p:ph type="dt" sz="half" idx="10"/>
          </p:nvPr>
        </p:nvSpPr>
        <p:spPr/>
        <p:txBody>
          <a:bodyPr/>
          <a:lstStyle/>
          <a:p>
            <a:fld id="{7100758D-9A19-1044-BA40-1A7EE571B890}" type="datetimeFigureOut">
              <a:rPr lang="en-US" smtClean="0"/>
              <a:t>5/20/21</a:t>
            </a:fld>
            <a:endParaRPr lang="en-US" dirty="0"/>
          </a:p>
        </p:txBody>
      </p:sp>
      <p:sp>
        <p:nvSpPr>
          <p:cNvPr id="6" name="Footer Placeholder 5">
            <a:extLst>
              <a:ext uri="{FF2B5EF4-FFF2-40B4-BE49-F238E27FC236}">
                <a16:creationId xmlns:a16="http://schemas.microsoft.com/office/drawing/2014/main" id="{60518E96-86FE-3B43-B39C-98C1DFB2AC1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23FED6B-1B17-3A47-A091-3F7288CEB2FD}"/>
              </a:ext>
            </a:extLst>
          </p:cNvPr>
          <p:cNvSpPr>
            <a:spLocks noGrp="1"/>
          </p:cNvSpPr>
          <p:nvPr>
            <p:ph type="sldNum" sz="quarter" idx="12"/>
          </p:nvPr>
        </p:nvSpPr>
        <p:spPr/>
        <p:txBody>
          <a:bodyPr/>
          <a:lstStyle/>
          <a:p>
            <a:fld id="{FBF39C4C-99BD-DF45-9A5C-07254D0C1480}" type="slidenum">
              <a:rPr lang="en-US" smtClean="0"/>
              <a:t>‹#›</a:t>
            </a:fld>
            <a:endParaRPr lang="en-US" dirty="0"/>
          </a:p>
        </p:txBody>
      </p:sp>
    </p:spTree>
    <p:extLst>
      <p:ext uri="{BB962C8B-B14F-4D97-AF65-F5344CB8AC3E}">
        <p14:creationId xmlns:p14="http://schemas.microsoft.com/office/powerpoint/2010/main" val="4029508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8D6733-F17E-A643-8F39-79AE10D1F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C7AE41-2C16-4640-BD1D-1A9F0B7EC9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57FA16-CA5E-B342-8FF3-AEBA2FD2BD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0758D-9A19-1044-BA40-1A7EE571B890}" type="datetimeFigureOut">
              <a:rPr lang="en-US" smtClean="0"/>
              <a:t>5/20/21</a:t>
            </a:fld>
            <a:endParaRPr lang="en-US" dirty="0"/>
          </a:p>
        </p:txBody>
      </p:sp>
      <p:sp>
        <p:nvSpPr>
          <p:cNvPr id="5" name="Footer Placeholder 4">
            <a:extLst>
              <a:ext uri="{FF2B5EF4-FFF2-40B4-BE49-F238E27FC236}">
                <a16:creationId xmlns:a16="http://schemas.microsoft.com/office/drawing/2014/main" id="{EB949EB9-4914-304E-B7B4-D32F946A2E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C0618AF-0155-4F41-BE0C-94FD0AED36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39C4C-99BD-DF45-9A5C-07254D0C1480}" type="slidenum">
              <a:rPr lang="en-US" smtClean="0"/>
              <a:t>‹#›</a:t>
            </a:fld>
            <a:endParaRPr lang="en-US" dirty="0"/>
          </a:p>
        </p:txBody>
      </p:sp>
    </p:spTree>
    <p:extLst>
      <p:ext uri="{BB962C8B-B14F-4D97-AF65-F5344CB8AC3E}">
        <p14:creationId xmlns:p14="http://schemas.microsoft.com/office/powerpoint/2010/main" val="2088203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91F7F-4A98-7A4D-9568-F7455984019C}"/>
              </a:ext>
            </a:extLst>
          </p:cNvPr>
          <p:cNvSpPr>
            <a:spLocks noGrp="1"/>
          </p:cNvSpPr>
          <p:nvPr>
            <p:ph type="ctrTitle"/>
          </p:nvPr>
        </p:nvSpPr>
        <p:spPr>
          <a:xfrm>
            <a:off x="2470150" y="1240987"/>
            <a:ext cx="9721850" cy="2032000"/>
          </a:xfrm>
        </p:spPr>
        <p:txBody>
          <a:bodyPr/>
          <a:lstStyle/>
          <a:p>
            <a:r>
              <a:rPr lang="en-US" b="1" dirty="0"/>
              <a:t>Consultant Team</a:t>
            </a:r>
            <a:br>
              <a:rPr lang="en-US" b="1" dirty="0"/>
            </a:br>
            <a:r>
              <a:rPr lang="en-US" b="1" dirty="0"/>
              <a:t>Service Considerations</a:t>
            </a:r>
          </a:p>
        </p:txBody>
      </p:sp>
      <p:sp>
        <p:nvSpPr>
          <p:cNvPr id="3" name="Subtitle 2">
            <a:extLst>
              <a:ext uri="{FF2B5EF4-FFF2-40B4-BE49-F238E27FC236}">
                <a16:creationId xmlns:a16="http://schemas.microsoft.com/office/drawing/2014/main" id="{09747A48-77F2-5A4E-B377-C85EC14FD5BE}"/>
              </a:ext>
            </a:extLst>
          </p:cNvPr>
          <p:cNvSpPr>
            <a:spLocks noGrp="1"/>
          </p:cNvSpPr>
          <p:nvPr>
            <p:ph type="subTitle" idx="1"/>
          </p:nvPr>
        </p:nvSpPr>
        <p:spPr>
          <a:xfrm>
            <a:off x="2470150" y="3934583"/>
            <a:ext cx="9144000" cy="1655762"/>
          </a:xfrm>
        </p:spPr>
        <p:txBody>
          <a:bodyPr/>
          <a:lstStyle/>
          <a:p>
            <a:r>
              <a:rPr lang="en-US" b="1" dirty="0"/>
              <a:t>Mark Ibach</a:t>
            </a:r>
          </a:p>
          <a:p>
            <a:r>
              <a:rPr lang="en-US" i="1" dirty="0"/>
              <a:t>Consulting Services Coordinator</a:t>
            </a:r>
          </a:p>
          <a:p>
            <a:r>
              <a:rPr lang="en-US" sz="1800" dirty="0"/>
              <a:t>May 20, 2021</a:t>
            </a:r>
          </a:p>
        </p:txBody>
      </p:sp>
      <p:pic>
        <p:nvPicPr>
          <p:cNvPr id="5" name="Picture 4" descr="A picture containing chart&#10;&#10;Description automatically generated">
            <a:extLst>
              <a:ext uri="{FF2B5EF4-FFF2-40B4-BE49-F238E27FC236}">
                <a16:creationId xmlns:a16="http://schemas.microsoft.com/office/drawing/2014/main" id="{1924D98B-62A4-024A-B1A5-C87D7ADD1ABB}"/>
              </a:ext>
            </a:extLst>
          </p:cNvPr>
          <p:cNvPicPr>
            <a:picLocks noChangeAspect="1"/>
          </p:cNvPicPr>
          <p:nvPr/>
        </p:nvPicPr>
        <p:blipFill>
          <a:blip r:embed="rId3"/>
          <a:stretch>
            <a:fillRect/>
          </a:stretch>
        </p:blipFill>
        <p:spPr>
          <a:xfrm>
            <a:off x="577850" y="1152803"/>
            <a:ext cx="1892300" cy="2032000"/>
          </a:xfrm>
          <a:prstGeom prst="rect">
            <a:avLst/>
          </a:prstGeom>
        </p:spPr>
      </p:pic>
    </p:spTree>
    <p:extLst>
      <p:ext uri="{BB962C8B-B14F-4D97-AF65-F5344CB8AC3E}">
        <p14:creationId xmlns:p14="http://schemas.microsoft.com/office/powerpoint/2010/main" val="336051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0D02-F0F6-DB42-8FF6-1878B3628475}"/>
              </a:ext>
            </a:extLst>
          </p:cNvPr>
          <p:cNvSpPr>
            <a:spLocks noGrp="1"/>
          </p:cNvSpPr>
          <p:nvPr>
            <p:ph type="title"/>
          </p:nvPr>
        </p:nvSpPr>
        <p:spPr>
          <a:xfrm>
            <a:off x="2029216" y="978901"/>
            <a:ext cx="9324584" cy="1125472"/>
          </a:xfrm>
        </p:spPr>
        <p:txBody>
          <a:bodyPr/>
          <a:lstStyle/>
          <a:p>
            <a:r>
              <a:rPr lang="en-US" b="1" dirty="0"/>
              <a:t>Social Services</a:t>
            </a:r>
          </a:p>
        </p:txBody>
      </p:sp>
      <p:sp>
        <p:nvSpPr>
          <p:cNvPr id="3" name="Content Placeholder 2">
            <a:extLst>
              <a:ext uri="{FF2B5EF4-FFF2-40B4-BE49-F238E27FC236}">
                <a16:creationId xmlns:a16="http://schemas.microsoft.com/office/drawing/2014/main" id="{7569552F-B209-9C4D-A2E5-31E3FDAB5FFF}"/>
              </a:ext>
            </a:extLst>
          </p:cNvPr>
          <p:cNvSpPr>
            <a:spLocks noGrp="1"/>
          </p:cNvSpPr>
          <p:nvPr>
            <p:ph idx="1"/>
          </p:nvPr>
        </p:nvSpPr>
        <p:spPr>
          <a:xfrm>
            <a:off x="838200" y="2104373"/>
            <a:ext cx="10836058" cy="4072590"/>
          </a:xfrm>
        </p:spPr>
        <p:txBody>
          <a:bodyPr/>
          <a:lstStyle/>
          <a:p>
            <a:r>
              <a:rPr lang="en-US" dirty="0"/>
              <a:t>2 of 3 webinars about social services in libraries have been conducted.</a:t>
            </a:r>
          </a:p>
          <a:p>
            <a:pPr lvl="1"/>
            <a:r>
              <a:rPr lang="en-US" dirty="0"/>
              <a:t>Recordings available @ </a:t>
            </a:r>
            <a:r>
              <a:rPr lang="en-US" u="sng" dirty="0">
                <a:solidFill>
                  <a:srgbClr val="0070C0"/>
                </a:solidFill>
              </a:rPr>
              <a:t>https://scls.typepad.com/programs/</a:t>
            </a:r>
          </a:p>
          <a:p>
            <a:r>
              <a:rPr lang="en-US" dirty="0"/>
              <a:t>Social worker interns at libraries</a:t>
            </a:r>
          </a:p>
          <a:p>
            <a:pPr lvl="1"/>
            <a:r>
              <a:rPr lang="en-US" dirty="0"/>
              <a:t>Survey of Libraries Conducted</a:t>
            </a:r>
          </a:p>
          <a:p>
            <a:pPr lvl="1"/>
            <a:r>
              <a:rPr lang="en-US" dirty="0"/>
              <a:t>Six libraries expressed interest in piloting a project</a:t>
            </a:r>
          </a:p>
          <a:p>
            <a:pPr lvl="1"/>
            <a:r>
              <a:rPr lang="en-US" dirty="0"/>
              <a:t>Reaching out to UW-Madison School of Social Work about Interns</a:t>
            </a:r>
          </a:p>
        </p:txBody>
      </p:sp>
      <p:pic>
        <p:nvPicPr>
          <p:cNvPr id="4" name="Picture 3" descr="A picture containing chart&#10;&#10;Description automatically generated">
            <a:extLst>
              <a:ext uri="{FF2B5EF4-FFF2-40B4-BE49-F238E27FC236}">
                <a16:creationId xmlns:a16="http://schemas.microsoft.com/office/drawing/2014/main" id="{B27C53CE-B587-AE41-9995-5F69D367E919}"/>
              </a:ext>
            </a:extLst>
          </p:cNvPr>
          <p:cNvPicPr>
            <a:picLocks noChangeAspect="1"/>
          </p:cNvPicPr>
          <p:nvPr/>
        </p:nvPicPr>
        <p:blipFill>
          <a:blip r:embed="rId3"/>
          <a:stretch>
            <a:fillRect/>
          </a:stretch>
        </p:blipFill>
        <p:spPr>
          <a:xfrm>
            <a:off x="488515" y="365125"/>
            <a:ext cx="1380386" cy="1482294"/>
          </a:xfrm>
          <a:prstGeom prst="rect">
            <a:avLst/>
          </a:prstGeom>
        </p:spPr>
      </p:pic>
    </p:spTree>
    <p:extLst>
      <p:ext uri="{BB962C8B-B14F-4D97-AF65-F5344CB8AC3E}">
        <p14:creationId xmlns:p14="http://schemas.microsoft.com/office/powerpoint/2010/main" val="2737753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0D02-F0F6-DB42-8FF6-1878B3628475}"/>
              </a:ext>
            </a:extLst>
          </p:cNvPr>
          <p:cNvSpPr>
            <a:spLocks noGrp="1"/>
          </p:cNvSpPr>
          <p:nvPr>
            <p:ph type="title"/>
          </p:nvPr>
        </p:nvSpPr>
        <p:spPr>
          <a:xfrm>
            <a:off x="2029216" y="978901"/>
            <a:ext cx="9324584" cy="1125472"/>
          </a:xfrm>
        </p:spPr>
        <p:txBody>
          <a:bodyPr/>
          <a:lstStyle/>
          <a:p>
            <a:r>
              <a:rPr lang="en-US" b="1" dirty="0"/>
              <a:t>Workforce Development</a:t>
            </a:r>
          </a:p>
        </p:txBody>
      </p:sp>
      <p:sp>
        <p:nvSpPr>
          <p:cNvPr id="3" name="Content Placeholder 2">
            <a:extLst>
              <a:ext uri="{FF2B5EF4-FFF2-40B4-BE49-F238E27FC236}">
                <a16:creationId xmlns:a16="http://schemas.microsoft.com/office/drawing/2014/main" id="{7569552F-B209-9C4D-A2E5-31E3FDAB5FFF}"/>
              </a:ext>
            </a:extLst>
          </p:cNvPr>
          <p:cNvSpPr>
            <a:spLocks noGrp="1"/>
          </p:cNvSpPr>
          <p:nvPr>
            <p:ph idx="1"/>
          </p:nvPr>
        </p:nvSpPr>
        <p:spPr>
          <a:xfrm>
            <a:off x="838200" y="2104373"/>
            <a:ext cx="10515600" cy="4072590"/>
          </a:xfrm>
        </p:spPr>
        <p:txBody>
          <a:bodyPr/>
          <a:lstStyle/>
          <a:p>
            <a:r>
              <a:rPr lang="en-US" dirty="0"/>
              <a:t>Developing ideas for Community Resource Networks</a:t>
            </a:r>
          </a:p>
          <a:p>
            <a:pPr lvl="1"/>
            <a:r>
              <a:rPr lang="en-US" dirty="0"/>
              <a:t>Connects people who need support with community leaders who can provide that support.</a:t>
            </a:r>
          </a:p>
          <a:p>
            <a:r>
              <a:rPr lang="en-US" dirty="0"/>
              <a:t>Ongoing efforts to connect libraries and Workforce Development Boards.</a:t>
            </a:r>
          </a:p>
          <a:p>
            <a:r>
              <a:rPr lang="en-US" dirty="0"/>
              <a:t>LAWDS webinars available @ </a:t>
            </a:r>
            <a:r>
              <a:rPr lang="en-US" u="sng" dirty="0">
                <a:solidFill>
                  <a:srgbClr val="0070C0"/>
                </a:solidFill>
              </a:rPr>
              <a:t>https://scls.typepad.com/programs/</a:t>
            </a:r>
          </a:p>
        </p:txBody>
      </p:sp>
      <p:pic>
        <p:nvPicPr>
          <p:cNvPr id="4" name="Picture 3" descr="A picture containing chart&#10;&#10;Description automatically generated">
            <a:extLst>
              <a:ext uri="{FF2B5EF4-FFF2-40B4-BE49-F238E27FC236}">
                <a16:creationId xmlns:a16="http://schemas.microsoft.com/office/drawing/2014/main" id="{B27C53CE-B587-AE41-9995-5F69D367E919}"/>
              </a:ext>
            </a:extLst>
          </p:cNvPr>
          <p:cNvPicPr>
            <a:picLocks noChangeAspect="1"/>
          </p:cNvPicPr>
          <p:nvPr/>
        </p:nvPicPr>
        <p:blipFill>
          <a:blip r:embed="rId3"/>
          <a:stretch>
            <a:fillRect/>
          </a:stretch>
        </p:blipFill>
        <p:spPr>
          <a:xfrm>
            <a:off x="488515" y="365125"/>
            <a:ext cx="1380386" cy="1482294"/>
          </a:xfrm>
          <a:prstGeom prst="rect">
            <a:avLst/>
          </a:prstGeom>
        </p:spPr>
      </p:pic>
    </p:spTree>
    <p:extLst>
      <p:ext uri="{BB962C8B-B14F-4D97-AF65-F5344CB8AC3E}">
        <p14:creationId xmlns:p14="http://schemas.microsoft.com/office/powerpoint/2010/main" val="11424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0D02-F0F6-DB42-8FF6-1878B3628475}"/>
              </a:ext>
            </a:extLst>
          </p:cNvPr>
          <p:cNvSpPr>
            <a:spLocks noGrp="1"/>
          </p:cNvSpPr>
          <p:nvPr>
            <p:ph type="title"/>
          </p:nvPr>
        </p:nvSpPr>
        <p:spPr>
          <a:xfrm>
            <a:off x="2029216" y="978901"/>
            <a:ext cx="9324584" cy="1125472"/>
          </a:xfrm>
        </p:spPr>
        <p:txBody>
          <a:bodyPr/>
          <a:lstStyle/>
          <a:p>
            <a:r>
              <a:rPr lang="en-US" b="1" dirty="0"/>
              <a:t>Access to Consultants</a:t>
            </a:r>
          </a:p>
        </p:txBody>
      </p:sp>
      <p:sp>
        <p:nvSpPr>
          <p:cNvPr id="3" name="Content Placeholder 2">
            <a:extLst>
              <a:ext uri="{FF2B5EF4-FFF2-40B4-BE49-F238E27FC236}">
                <a16:creationId xmlns:a16="http://schemas.microsoft.com/office/drawing/2014/main" id="{7569552F-B209-9C4D-A2E5-31E3FDAB5FFF}"/>
              </a:ext>
            </a:extLst>
          </p:cNvPr>
          <p:cNvSpPr>
            <a:spLocks noGrp="1"/>
          </p:cNvSpPr>
          <p:nvPr>
            <p:ph idx="1"/>
          </p:nvPr>
        </p:nvSpPr>
        <p:spPr>
          <a:xfrm>
            <a:off x="838200" y="2104373"/>
            <a:ext cx="10515600" cy="4072590"/>
          </a:xfrm>
        </p:spPr>
        <p:txBody>
          <a:bodyPr/>
          <a:lstStyle/>
          <a:p>
            <a:r>
              <a:rPr lang="en-US" dirty="0"/>
              <a:t>More one-on-one meetings with Consultants</a:t>
            </a:r>
          </a:p>
          <a:p>
            <a:pPr lvl="1"/>
            <a:r>
              <a:rPr lang="en-US" dirty="0"/>
              <a:t>Available anytime to meet</a:t>
            </a:r>
          </a:p>
          <a:p>
            <a:pPr lvl="1"/>
            <a:r>
              <a:rPr lang="en-US" dirty="0"/>
              <a:t>We are willing to organize and host county, regional, or systemwide meetings on specific topics when needed.</a:t>
            </a:r>
          </a:p>
          <a:p>
            <a:pPr lvl="1"/>
            <a:r>
              <a:rPr lang="en-US" dirty="0"/>
              <a:t>Library Innovation Subcommittee meets quarterly</a:t>
            </a:r>
          </a:p>
        </p:txBody>
      </p:sp>
      <p:pic>
        <p:nvPicPr>
          <p:cNvPr id="4" name="Picture 3" descr="A picture containing chart&#10;&#10;Description automatically generated">
            <a:extLst>
              <a:ext uri="{FF2B5EF4-FFF2-40B4-BE49-F238E27FC236}">
                <a16:creationId xmlns:a16="http://schemas.microsoft.com/office/drawing/2014/main" id="{B27C53CE-B587-AE41-9995-5F69D367E919}"/>
              </a:ext>
            </a:extLst>
          </p:cNvPr>
          <p:cNvPicPr>
            <a:picLocks noChangeAspect="1"/>
          </p:cNvPicPr>
          <p:nvPr/>
        </p:nvPicPr>
        <p:blipFill>
          <a:blip r:embed="rId3"/>
          <a:stretch>
            <a:fillRect/>
          </a:stretch>
        </p:blipFill>
        <p:spPr>
          <a:xfrm>
            <a:off x="488515" y="365125"/>
            <a:ext cx="1380386" cy="1482294"/>
          </a:xfrm>
          <a:prstGeom prst="rect">
            <a:avLst/>
          </a:prstGeom>
        </p:spPr>
      </p:pic>
    </p:spTree>
    <p:extLst>
      <p:ext uri="{BB962C8B-B14F-4D97-AF65-F5344CB8AC3E}">
        <p14:creationId xmlns:p14="http://schemas.microsoft.com/office/powerpoint/2010/main" val="6716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0D02-F0F6-DB42-8FF6-1878B3628475}"/>
              </a:ext>
            </a:extLst>
          </p:cNvPr>
          <p:cNvSpPr>
            <a:spLocks noGrp="1"/>
          </p:cNvSpPr>
          <p:nvPr>
            <p:ph type="title"/>
          </p:nvPr>
        </p:nvSpPr>
        <p:spPr>
          <a:xfrm>
            <a:off x="2029216" y="978901"/>
            <a:ext cx="9324584" cy="1125472"/>
          </a:xfrm>
        </p:spPr>
        <p:txBody>
          <a:bodyPr/>
          <a:lstStyle/>
          <a:p>
            <a:r>
              <a:rPr lang="en-US" b="1" dirty="0"/>
              <a:t>Digitization</a:t>
            </a:r>
          </a:p>
        </p:txBody>
      </p:sp>
      <p:sp>
        <p:nvSpPr>
          <p:cNvPr id="3" name="Content Placeholder 2">
            <a:extLst>
              <a:ext uri="{FF2B5EF4-FFF2-40B4-BE49-F238E27FC236}">
                <a16:creationId xmlns:a16="http://schemas.microsoft.com/office/drawing/2014/main" id="{7569552F-B209-9C4D-A2E5-31E3FDAB5FFF}"/>
              </a:ext>
            </a:extLst>
          </p:cNvPr>
          <p:cNvSpPr>
            <a:spLocks noGrp="1"/>
          </p:cNvSpPr>
          <p:nvPr>
            <p:ph idx="1"/>
          </p:nvPr>
        </p:nvSpPr>
        <p:spPr>
          <a:xfrm>
            <a:off x="838200" y="2104373"/>
            <a:ext cx="10515600" cy="4072590"/>
          </a:xfrm>
        </p:spPr>
        <p:txBody>
          <a:bodyPr/>
          <a:lstStyle/>
          <a:p>
            <a:r>
              <a:rPr lang="en-US" dirty="0"/>
              <a:t>These efforts will continue within SCLS.</a:t>
            </a:r>
          </a:p>
          <a:p>
            <a:r>
              <a:rPr lang="en-US" dirty="0"/>
              <a:t>Digitized materials can be submitted at anytime for upload. Don’t need to wait for the harvest deadlines.</a:t>
            </a:r>
          </a:p>
          <a:p>
            <a:r>
              <a:rPr lang="en-US" dirty="0"/>
              <a:t>Backup collaboration project underway to provide long-term backup of digitized library materials</a:t>
            </a:r>
          </a:p>
          <a:p>
            <a:r>
              <a:rPr lang="en-US" dirty="0"/>
              <a:t>We have leveraged LSTA grant funds to hire an LTE.</a:t>
            </a:r>
          </a:p>
          <a:p>
            <a:pPr lvl="1"/>
            <a:r>
              <a:rPr lang="en-US" dirty="0"/>
              <a:t>Helps prepare metadata and files for uploading to CONTENTdm</a:t>
            </a:r>
          </a:p>
          <a:p>
            <a:pPr lvl="1"/>
            <a:r>
              <a:rPr lang="en-US" dirty="0"/>
              <a:t>Helps train library staff and volunteers in the use of SCLS scanning kits</a:t>
            </a:r>
          </a:p>
          <a:p>
            <a:pPr lvl="1"/>
            <a:r>
              <a:rPr lang="en-US" dirty="0"/>
              <a:t>Helped develop documentation for new digitization kits</a:t>
            </a:r>
          </a:p>
        </p:txBody>
      </p:sp>
      <p:pic>
        <p:nvPicPr>
          <p:cNvPr id="4" name="Picture 3" descr="A picture containing chart&#10;&#10;Description automatically generated">
            <a:extLst>
              <a:ext uri="{FF2B5EF4-FFF2-40B4-BE49-F238E27FC236}">
                <a16:creationId xmlns:a16="http://schemas.microsoft.com/office/drawing/2014/main" id="{B27C53CE-B587-AE41-9995-5F69D367E919}"/>
              </a:ext>
            </a:extLst>
          </p:cNvPr>
          <p:cNvPicPr>
            <a:picLocks noChangeAspect="1"/>
          </p:cNvPicPr>
          <p:nvPr/>
        </p:nvPicPr>
        <p:blipFill>
          <a:blip r:embed="rId3"/>
          <a:stretch>
            <a:fillRect/>
          </a:stretch>
        </p:blipFill>
        <p:spPr>
          <a:xfrm>
            <a:off x="488515" y="365125"/>
            <a:ext cx="1380386" cy="1482294"/>
          </a:xfrm>
          <a:prstGeom prst="rect">
            <a:avLst/>
          </a:prstGeom>
        </p:spPr>
      </p:pic>
    </p:spTree>
    <p:extLst>
      <p:ext uri="{BB962C8B-B14F-4D97-AF65-F5344CB8AC3E}">
        <p14:creationId xmlns:p14="http://schemas.microsoft.com/office/powerpoint/2010/main" val="201137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0D02-F0F6-DB42-8FF6-1878B3628475}"/>
              </a:ext>
            </a:extLst>
          </p:cNvPr>
          <p:cNvSpPr>
            <a:spLocks noGrp="1"/>
          </p:cNvSpPr>
          <p:nvPr>
            <p:ph type="title"/>
          </p:nvPr>
        </p:nvSpPr>
        <p:spPr>
          <a:xfrm>
            <a:off x="2029216" y="978901"/>
            <a:ext cx="9324584" cy="1125472"/>
          </a:xfrm>
        </p:spPr>
        <p:txBody>
          <a:bodyPr/>
          <a:lstStyle/>
          <a:p>
            <a:r>
              <a:rPr lang="en-US" b="1" dirty="0"/>
              <a:t>Data Dashboards</a:t>
            </a:r>
          </a:p>
        </p:txBody>
      </p:sp>
      <p:sp>
        <p:nvSpPr>
          <p:cNvPr id="3" name="Content Placeholder 2">
            <a:extLst>
              <a:ext uri="{FF2B5EF4-FFF2-40B4-BE49-F238E27FC236}">
                <a16:creationId xmlns:a16="http://schemas.microsoft.com/office/drawing/2014/main" id="{7569552F-B209-9C4D-A2E5-31E3FDAB5FFF}"/>
              </a:ext>
            </a:extLst>
          </p:cNvPr>
          <p:cNvSpPr>
            <a:spLocks noGrp="1"/>
          </p:cNvSpPr>
          <p:nvPr>
            <p:ph idx="1"/>
          </p:nvPr>
        </p:nvSpPr>
        <p:spPr>
          <a:xfrm>
            <a:off x="838200" y="2104373"/>
            <a:ext cx="10515600" cy="4072590"/>
          </a:xfrm>
        </p:spPr>
        <p:txBody>
          <a:bodyPr/>
          <a:lstStyle/>
          <a:p>
            <a:r>
              <a:rPr lang="en-US" dirty="0"/>
              <a:t>Can highlight new and/or updated dashboards</a:t>
            </a:r>
          </a:p>
          <a:p>
            <a:r>
              <a:rPr lang="en-US" dirty="0"/>
              <a:t>Will partner with library directors/staff to talk about library specific dashboards and the needs that prompted their development.</a:t>
            </a:r>
          </a:p>
        </p:txBody>
      </p:sp>
      <p:pic>
        <p:nvPicPr>
          <p:cNvPr id="4" name="Picture 3" descr="A picture containing chart&#10;&#10;Description automatically generated">
            <a:extLst>
              <a:ext uri="{FF2B5EF4-FFF2-40B4-BE49-F238E27FC236}">
                <a16:creationId xmlns:a16="http://schemas.microsoft.com/office/drawing/2014/main" id="{B27C53CE-B587-AE41-9995-5F69D367E919}"/>
              </a:ext>
            </a:extLst>
          </p:cNvPr>
          <p:cNvPicPr>
            <a:picLocks noChangeAspect="1"/>
          </p:cNvPicPr>
          <p:nvPr/>
        </p:nvPicPr>
        <p:blipFill>
          <a:blip r:embed="rId3"/>
          <a:stretch>
            <a:fillRect/>
          </a:stretch>
        </p:blipFill>
        <p:spPr>
          <a:xfrm>
            <a:off x="488515" y="365125"/>
            <a:ext cx="1380386" cy="1482294"/>
          </a:xfrm>
          <a:prstGeom prst="rect">
            <a:avLst/>
          </a:prstGeom>
        </p:spPr>
      </p:pic>
    </p:spTree>
    <p:extLst>
      <p:ext uri="{BB962C8B-B14F-4D97-AF65-F5344CB8AC3E}">
        <p14:creationId xmlns:p14="http://schemas.microsoft.com/office/powerpoint/2010/main" val="274657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0D02-F0F6-DB42-8FF6-1878B3628475}"/>
              </a:ext>
            </a:extLst>
          </p:cNvPr>
          <p:cNvSpPr>
            <a:spLocks noGrp="1"/>
          </p:cNvSpPr>
          <p:nvPr>
            <p:ph type="title"/>
          </p:nvPr>
        </p:nvSpPr>
        <p:spPr>
          <a:xfrm>
            <a:off x="2029216" y="978901"/>
            <a:ext cx="9324584" cy="1125472"/>
          </a:xfrm>
        </p:spPr>
        <p:txBody>
          <a:bodyPr/>
          <a:lstStyle/>
          <a:p>
            <a:r>
              <a:rPr lang="en-US" b="1" dirty="0"/>
              <a:t>Web Services</a:t>
            </a:r>
          </a:p>
        </p:txBody>
      </p:sp>
      <p:sp>
        <p:nvSpPr>
          <p:cNvPr id="3" name="Content Placeholder 2">
            <a:extLst>
              <a:ext uri="{FF2B5EF4-FFF2-40B4-BE49-F238E27FC236}">
                <a16:creationId xmlns:a16="http://schemas.microsoft.com/office/drawing/2014/main" id="{7569552F-B209-9C4D-A2E5-31E3FDAB5FFF}"/>
              </a:ext>
            </a:extLst>
          </p:cNvPr>
          <p:cNvSpPr>
            <a:spLocks noGrp="1"/>
          </p:cNvSpPr>
          <p:nvPr>
            <p:ph idx="1"/>
          </p:nvPr>
        </p:nvSpPr>
        <p:spPr>
          <a:xfrm>
            <a:off x="838200" y="2104373"/>
            <a:ext cx="10515600" cy="4072590"/>
          </a:xfrm>
        </p:spPr>
        <p:txBody>
          <a:bodyPr/>
          <a:lstStyle/>
          <a:p>
            <a:r>
              <a:rPr lang="en-US" dirty="0"/>
              <a:t>Making progress on Drupal 7 to Drupal 9 migration.</a:t>
            </a:r>
          </a:p>
          <a:p>
            <a:r>
              <a:rPr lang="en-US" dirty="0"/>
              <a:t>Because of the work involved in the migration, libraries are asked to hold off making requests for website redesign.</a:t>
            </a:r>
          </a:p>
          <a:p>
            <a:r>
              <a:rPr lang="en-US" dirty="0"/>
              <a:t>Some level of re-design can be incorporate into the migration process.</a:t>
            </a:r>
          </a:p>
          <a:p>
            <a:r>
              <a:rPr lang="en-US" dirty="0"/>
              <a:t>Libraries still using original Drupal themes will get new themes during migration.</a:t>
            </a:r>
          </a:p>
          <a:p>
            <a:endParaRPr lang="en-US" dirty="0"/>
          </a:p>
        </p:txBody>
      </p:sp>
      <p:pic>
        <p:nvPicPr>
          <p:cNvPr id="4" name="Picture 3" descr="A picture containing chart&#10;&#10;Description automatically generated">
            <a:extLst>
              <a:ext uri="{FF2B5EF4-FFF2-40B4-BE49-F238E27FC236}">
                <a16:creationId xmlns:a16="http://schemas.microsoft.com/office/drawing/2014/main" id="{B27C53CE-B587-AE41-9995-5F69D367E919}"/>
              </a:ext>
            </a:extLst>
          </p:cNvPr>
          <p:cNvPicPr>
            <a:picLocks noChangeAspect="1"/>
          </p:cNvPicPr>
          <p:nvPr/>
        </p:nvPicPr>
        <p:blipFill>
          <a:blip r:embed="rId3"/>
          <a:stretch>
            <a:fillRect/>
          </a:stretch>
        </p:blipFill>
        <p:spPr>
          <a:xfrm>
            <a:off x="488515" y="365125"/>
            <a:ext cx="1380386" cy="1482294"/>
          </a:xfrm>
          <a:prstGeom prst="rect">
            <a:avLst/>
          </a:prstGeom>
        </p:spPr>
      </p:pic>
    </p:spTree>
    <p:extLst>
      <p:ext uri="{BB962C8B-B14F-4D97-AF65-F5344CB8AC3E}">
        <p14:creationId xmlns:p14="http://schemas.microsoft.com/office/powerpoint/2010/main" val="3745337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0D02-F0F6-DB42-8FF6-1878B3628475}"/>
              </a:ext>
            </a:extLst>
          </p:cNvPr>
          <p:cNvSpPr>
            <a:spLocks noGrp="1"/>
          </p:cNvSpPr>
          <p:nvPr>
            <p:ph type="title"/>
          </p:nvPr>
        </p:nvSpPr>
        <p:spPr>
          <a:xfrm>
            <a:off x="2029216" y="978901"/>
            <a:ext cx="9324584" cy="1125472"/>
          </a:xfrm>
        </p:spPr>
        <p:txBody>
          <a:bodyPr/>
          <a:lstStyle/>
          <a:p>
            <a:r>
              <a:rPr lang="en-US" b="1" dirty="0"/>
              <a:t>Conclusion</a:t>
            </a:r>
          </a:p>
        </p:txBody>
      </p:sp>
      <p:sp>
        <p:nvSpPr>
          <p:cNvPr id="3" name="Content Placeholder 2">
            <a:extLst>
              <a:ext uri="{FF2B5EF4-FFF2-40B4-BE49-F238E27FC236}">
                <a16:creationId xmlns:a16="http://schemas.microsoft.com/office/drawing/2014/main" id="{7569552F-B209-9C4D-A2E5-31E3FDAB5FFF}"/>
              </a:ext>
            </a:extLst>
          </p:cNvPr>
          <p:cNvSpPr>
            <a:spLocks noGrp="1"/>
          </p:cNvSpPr>
          <p:nvPr>
            <p:ph idx="1"/>
          </p:nvPr>
        </p:nvSpPr>
        <p:spPr>
          <a:xfrm>
            <a:off x="838200" y="2104373"/>
            <a:ext cx="10515600" cy="4072590"/>
          </a:xfrm>
        </p:spPr>
        <p:txBody>
          <a:bodyPr>
            <a:normAutofit/>
          </a:bodyPr>
          <a:lstStyle/>
          <a:p>
            <a:r>
              <a:rPr lang="en-US" dirty="0"/>
              <a:t>Some 2022 budget changes</a:t>
            </a:r>
          </a:p>
          <a:p>
            <a:r>
              <a:rPr lang="en-US" dirty="0"/>
              <a:t>Virtual meeting attendance options will continue beyond pandemic</a:t>
            </a:r>
          </a:p>
          <a:p>
            <a:r>
              <a:rPr lang="en-US" dirty="0"/>
              <a:t>Always interested in:</a:t>
            </a:r>
          </a:p>
          <a:p>
            <a:pPr lvl="1"/>
            <a:r>
              <a:rPr lang="en-US" dirty="0"/>
              <a:t>Project &amp; service ideas</a:t>
            </a:r>
          </a:p>
          <a:p>
            <a:pPr lvl="1"/>
            <a:r>
              <a:rPr lang="en-US" dirty="0"/>
              <a:t>Continuing education topics</a:t>
            </a:r>
          </a:p>
          <a:p>
            <a:pPr lvl="1"/>
            <a:r>
              <a:rPr lang="en-US" dirty="0"/>
              <a:t>Ways to improve existing services</a:t>
            </a:r>
          </a:p>
          <a:p>
            <a:endParaRPr lang="en-US" dirty="0"/>
          </a:p>
        </p:txBody>
      </p:sp>
      <p:pic>
        <p:nvPicPr>
          <p:cNvPr id="4" name="Picture 3" descr="A picture containing chart&#10;&#10;Description automatically generated">
            <a:extLst>
              <a:ext uri="{FF2B5EF4-FFF2-40B4-BE49-F238E27FC236}">
                <a16:creationId xmlns:a16="http://schemas.microsoft.com/office/drawing/2014/main" id="{B27C53CE-B587-AE41-9995-5F69D367E919}"/>
              </a:ext>
            </a:extLst>
          </p:cNvPr>
          <p:cNvPicPr>
            <a:picLocks noChangeAspect="1"/>
          </p:cNvPicPr>
          <p:nvPr/>
        </p:nvPicPr>
        <p:blipFill>
          <a:blip r:embed="rId3"/>
          <a:stretch>
            <a:fillRect/>
          </a:stretch>
        </p:blipFill>
        <p:spPr>
          <a:xfrm>
            <a:off x="488515" y="365125"/>
            <a:ext cx="1380386" cy="1482294"/>
          </a:xfrm>
          <a:prstGeom prst="rect">
            <a:avLst/>
          </a:prstGeom>
        </p:spPr>
      </p:pic>
    </p:spTree>
    <p:extLst>
      <p:ext uri="{BB962C8B-B14F-4D97-AF65-F5344CB8AC3E}">
        <p14:creationId xmlns:p14="http://schemas.microsoft.com/office/powerpoint/2010/main" val="1432009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0D02-F0F6-DB42-8FF6-1878B3628475}"/>
              </a:ext>
            </a:extLst>
          </p:cNvPr>
          <p:cNvSpPr>
            <a:spLocks noGrp="1"/>
          </p:cNvSpPr>
          <p:nvPr>
            <p:ph type="title"/>
          </p:nvPr>
        </p:nvSpPr>
        <p:spPr>
          <a:xfrm>
            <a:off x="2029216" y="978901"/>
            <a:ext cx="9324584" cy="1125472"/>
          </a:xfrm>
        </p:spPr>
        <p:txBody>
          <a:bodyPr/>
          <a:lstStyle/>
          <a:p>
            <a:r>
              <a:rPr lang="en-US" b="1" dirty="0"/>
              <a:t>Contact</a:t>
            </a:r>
          </a:p>
        </p:txBody>
      </p:sp>
      <p:sp>
        <p:nvSpPr>
          <p:cNvPr id="3" name="Content Placeholder 2">
            <a:extLst>
              <a:ext uri="{FF2B5EF4-FFF2-40B4-BE49-F238E27FC236}">
                <a16:creationId xmlns:a16="http://schemas.microsoft.com/office/drawing/2014/main" id="{7569552F-B209-9C4D-A2E5-31E3FDAB5FFF}"/>
              </a:ext>
            </a:extLst>
          </p:cNvPr>
          <p:cNvSpPr>
            <a:spLocks noGrp="1"/>
          </p:cNvSpPr>
          <p:nvPr>
            <p:ph idx="1"/>
          </p:nvPr>
        </p:nvSpPr>
        <p:spPr>
          <a:xfrm>
            <a:off x="838200" y="2104373"/>
            <a:ext cx="10515600" cy="4072590"/>
          </a:xfrm>
        </p:spPr>
        <p:txBody>
          <a:bodyPr/>
          <a:lstStyle/>
          <a:p>
            <a:r>
              <a:rPr lang="en-US" dirty="0"/>
              <a:t>Mark Ibach</a:t>
            </a:r>
          </a:p>
          <a:p>
            <a:pPr lvl="1"/>
            <a:r>
              <a:rPr lang="en-US" dirty="0"/>
              <a:t>608-246-5612 or</a:t>
            </a:r>
          </a:p>
          <a:p>
            <a:pPr lvl="1"/>
            <a:r>
              <a:rPr lang="en-US" u="sng" dirty="0">
                <a:solidFill>
                  <a:srgbClr val="0070C0"/>
                </a:solidFill>
              </a:rPr>
              <a:t>mibach@scls.info</a:t>
            </a:r>
          </a:p>
          <a:p>
            <a:pPr lvl="1"/>
            <a:endParaRPr lang="en-US" dirty="0"/>
          </a:p>
          <a:p>
            <a:pPr lvl="1"/>
            <a:endParaRPr lang="en-US" dirty="0"/>
          </a:p>
          <a:p>
            <a:endParaRPr lang="en-US" dirty="0"/>
          </a:p>
        </p:txBody>
      </p:sp>
      <p:pic>
        <p:nvPicPr>
          <p:cNvPr id="4" name="Picture 3" descr="A picture containing chart&#10;&#10;Description automatically generated">
            <a:extLst>
              <a:ext uri="{FF2B5EF4-FFF2-40B4-BE49-F238E27FC236}">
                <a16:creationId xmlns:a16="http://schemas.microsoft.com/office/drawing/2014/main" id="{B27C53CE-B587-AE41-9995-5F69D367E919}"/>
              </a:ext>
            </a:extLst>
          </p:cNvPr>
          <p:cNvPicPr>
            <a:picLocks noChangeAspect="1"/>
          </p:cNvPicPr>
          <p:nvPr/>
        </p:nvPicPr>
        <p:blipFill>
          <a:blip r:embed="rId3"/>
          <a:stretch>
            <a:fillRect/>
          </a:stretch>
        </p:blipFill>
        <p:spPr>
          <a:xfrm>
            <a:off x="488515" y="365125"/>
            <a:ext cx="1380386" cy="1482294"/>
          </a:xfrm>
          <a:prstGeom prst="rect">
            <a:avLst/>
          </a:prstGeom>
        </p:spPr>
      </p:pic>
    </p:spTree>
    <p:extLst>
      <p:ext uri="{BB962C8B-B14F-4D97-AF65-F5344CB8AC3E}">
        <p14:creationId xmlns:p14="http://schemas.microsoft.com/office/powerpoint/2010/main" val="3312466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1192</Words>
  <Application>Microsoft Macintosh PowerPoint</Application>
  <PresentationFormat>Widescreen</PresentationFormat>
  <Paragraphs>121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Consultant Team Service Considerations</vt:lpstr>
      <vt:lpstr>Social Services</vt:lpstr>
      <vt:lpstr>Workforce Development</vt:lpstr>
      <vt:lpstr>Access to Consultants</vt:lpstr>
      <vt:lpstr>Digitization</vt:lpstr>
      <vt:lpstr>Data Dashboards</vt:lpstr>
      <vt:lpstr>Web Services</vt:lpstr>
      <vt:lpstr>Conclusion</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Ibach</dc:creator>
  <cp:lastModifiedBy>Mark Ibach</cp:lastModifiedBy>
  <cp:revision>24</cp:revision>
  <dcterms:created xsi:type="dcterms:W3CDTF">2021-05-11T12:30:49Z</dcterms:created>
  <dcterms:modified xsi:type="dcterms:W3CDTF">2021-05-20T16:34:14Z</dcterms:modified>
</cp:coreProperties>
</file>