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311" r:id="rId3"/>
    <p:sldId id="259" r:id="rId4"/>
    <p:sldId id="272" r:id="rId5"/>
    <p:sldId id="273" r:id="rId6"/>
    <p:sldId id="312" r:id="rId7"/>
    <p:sldId id="275" r:id="rId8"/>
    <p:sldId id="310" r:id="rId9"/>
    <p:sldId id="258" r:id="rId10"/>
    <p:sldId id="284" r:id="rId11"/>
    <p:sldId id="285" r:id="rId12"/>
    <p:sldId id="286" r:id="rId13"/>
    <p:sldId id="291" r:id="rId14"/>
    <p:sldId id="292" r:id="rId15"/>
    <p:sldId id="293" r:id="rId16"/>
    <p:sldId id="294" r:id="rId17"/>
    <p:sldId id="282" r:id="rId18"/>
    <p:sldId id="308" r:id="rId19"/>
    <p:sldId id="314" r:id="rId20"/>
    <p:sldId id="315" r:id="rId21"/>
    <p:sldId id="313" r:id="rId22"/>
    <p:sldId id="320" r:id="rId23"/>
    <p:sldId id="321" r:id="rId24"/>
    <p:sldId id="316" r:id="rId25"/>
    <p:sldId id="318" r:id="rId26"/>
    <p:sldId id="319" r:id="rId27"/>
    <p:sldId id="317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6633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4660"/>
  </p:normalViewPr>
  <p:slideViewPr>
    <p:cSldViewPr>
      <p:cViewPr varScale="1">
        <p:scale>
          <a:sx n="77" d="100"/>
          <a:sy n="77" d="100"/>
        </p:scale>
        <p:origin x="12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520660417311379"/>
                  <c:y val="0.1235359102661317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Century Gothic" pitchFamily="34" charset="0"/>
                      </a:rPr>
                      <a:t>Adams and</a:t>
                    </a:r>
                    <a:r>
                      <a:rPr lang="en-US" sz="1400" b="1" baseline="0">
                        <a:latin typeface="Century Gothic" pitchFamily="34" charset="0"/>
                      </a:rPr>
                      <a:t> </a:t>
                    </a:r>
                    <a:r>
                      <a:rPr lang="en-US" sz="1400" b="1">
                        <a:latin typeface="Century Gothic" pitchFamily="34" charset="0"/>
                      </a:rPr>
                      <a:t>Wood  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83,000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22% 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7-456F-BB01-C3CED5B921EB}"/>
                </c:ext>
              </c:extLst>
            </c:dLbl>
            <c:dLbl>
              <c:idx val="1"/>
              <c:layout>
                <c:manualLayout>
                  <c:x val="-0.1981765510694142"/>
                  <c:y val="-0.208512943235036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Century Gothic" pitchFamily="34" charset="0"/>
                      </a:rPr>
                      <a:t>Portage</a:t>
                    </a:r>
                    <a:r>
                      <a:rPr lang="en-US" sz="1400">
                        <a:latin typeface="Century Gothic" pitchFamily="34" charset="0"/>
                      </a:rPr>
                      <a:t> 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 75,000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20% 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A7-456F-BB01-C3CED5B921EB}"/>
                </c:ext>
              </c:extLst>
            </c:dLbl>
            <c:dLbl>
              <c:idx val="2"/>
              <c:layout>
                <c:manualLayout>
                  <c:x val="-8.8256547718769257E-2"/>
                  <c:y val="-0.277000926354793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Century Gothic" pitchFamily="34" charset="0"/>
                      </a:rPr>
                      <a:t>Sauk</a:t>
                    </a:r>
                    <a:r>
                      <a:rPr lang="en-US" sz="1400">
                        <a:latin typeface="Century Gothic" pitchFamily="34" charset="0"/>
                      </a:rPr>
                      <a:t>  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35,000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9%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7-456F-BB01-C3CED5B921EB}"/>
                </c:ext>
              </c:extLst>
            </c:dLbl>
            <c:dLbl>
              <c:idx val="3"/>
              <c:layout>
                <c:manualLayout>
                  <c:x val="0.14338694365331994"/>
                  <c:y val="-0.3282736349132828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Century Gothic" pitchFamily="34" charset="0"/>
                      </a:rPr>
                      <a:t>Columbia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48,500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13% 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7-456F-BB01-C3CED5B921EB}"/>
                </c:ext>
              </c:extLst>
            </c:dLbl>
            <c:dLbl>
              <c:idx val="4"/>
              <c:layout>
                <c:manualLayout>
                  <c:x val="0.21605459858554518"/>
                  <c:y val="2.308501329717042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Century Gothic" pitchFamily="34" charset="0"/>
                      </a:rPr>
                      <a:t>Dane</a:t>
                    </a:r>
                    <a:r>
                      <a:rPr lang="en-US" sz="1400" baseline="0" dirty="0">
                        <a:latin typeface="Century Gothic" pitchFamily="34" charset="0"/>
                      </a:rPr>
                      <a:t> </a:t>
                    </a:r>
                  </a:p>
                  <a:p>
                    <a:r>
                      <a:rPr lang="en-US" sz="1400" dirty="0">
                        <a:latin typeface="Century Gothic" pitchFamily="34" charset="0"/>
                      </a:rPr>
                      <a:t> 108,500</a:t>
                    </a:r>
                  </a:p>
                  <a:p>
                    <a:r>
                      <a:rPr lang="en-US" sz="1400" dirty="0" smtClean="0">
                        <a:latin typeface="Century Gothic" pitchFamily="34" charset="0"/>
                      </a:rPr>
                      <a:t>29%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A7-456F-BB01-C3CED5B921EB}"/>
                </c:ext>
              </c:extLst>
            </c:dLbl>
            <c:dLbl>
              <c:idx val="5"/>
              <c:layout>
                <c:manualLayout>
                  <c:x val="6.2295197354161738E-2"/>
                  <c:y val="0.1534800637780520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Century Gothic" pitchFamily="34" charset="0"/>
                      </a:rPr>
                      <a:t>Green</a:t>
                    </a:r>
                    <a:r>
                      <a:rPr lang="en-US" sz="1400">
                        <a:latin typeface="Century Gothic" pitchFamily="34" charset="0"/>
                      </a:rPr>
                      <a:t>  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26,000</a:t>
                    </a:r>
                  </a:p>
                  <a:p>
                    <a:r>
                      <a:rPr lang="en-US" sz="1400">
                        <a:latin typeface="Century Gothic" pitchFamily="34" charset="0"/>
                      </a:rPr>
                      <a:t>7% 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A7-456F-BB01-C3CED5B921EB}"/>
                </c:ext>
              </c:extLst>
            </c:dLbl>
            <c:spPr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14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Sheet1!$D$16:$D$21</c:f>
              <c:strCache>
                <c:ptCount val="6"/>
                <c:pt idx="0">
                  <c:v>Adams and Wood</c:v>
                </c:pt>
                <c:pt idx="1">
                  <c:v>Portage</c:v>
                </c:pt>
                <c:pt idx="2">
                  <c:v>Sauk</c:v>
                </c:pt>
                <c:pt idx="3">
                  <c:v>Columbia</c:v>
                </c:pt>
                <c:pt idx="4">
                  <c:v>Dane</c:v>
                </c:pt>
                <c:pt idx="5">
                  <c:v>Green</c:v>
                </c:pt>
              </c:strCache>
            </c:strRef>
          </c:cat>
          <c:val>
            <c:numRef>
              <c:f>Sheet1!$E$16:$E$21</c:f>
              <c:numCache>
                <c:formatCode>_(* #,##0_);_(* \(#,##0\);_(* "-"??_);_(@_)</c:formatCode>
                <c:ptCount val="6"/>
                <c:pt idx="0">
                  <c:v>83000</c:v>
                </c:pt>
                <c:pt idx="1">
                  <c:v>75000</c:v>
                </c:pt>
                <c:pt idx="2">
                  <c:v>35000</c:v>
                </c:pt>
                <c:pt idx="3">
                  <c:v>48500</c:v>
                </c:pt>
                <c:pt idx="4">
                  <c:v>108500</c:v>
                </c:pt>
                <c:pt idx="5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A7-456F-BB01-C3CED5B921E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87CF-4479-A96C-439EF5AFD738}"/>
              </c:ext>
            </c:extLst>
          </c:dPt>
          <c:dLbls>
            <c:dLbl>
              <c:idx val="0"/>
              <c:layout>
                <c:manualLayout>
                  <c:x val="4.0603135059528235E-2"/>
                  <c:y val="-2.92735364601163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Century Gothic" pitchFamily="34" charset="0"/>
                      </a:rPr>
                      <a:t>Adams</a:t>
                    </a:r>
                  </a:p>
                  <a:p>
                    <a:r>
                      <a:rPr lang="en-US" sz="1400" dirty="0">
                        <a:latin typeface="Century Gothic" pitchFamily="34" charset="0"/>
                      </a:rPr>
                      <a:t>1.1%</a:t>
                    </a:r>
                    <a:endParaRPr lang="en-US" dirty="0">
                      <a:latin typeface="Garamond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CF-4479-A96C-439EF5AFD738}"/>
                </c:ext>
              </c:extLst>
            </c:dLbl>
            <c:dLbl>
              <c:idx val="1"/>
              <c:layout>
                <c:manualLayout>
                  <c:x val="0.1243296142184718"/>
                  <c:y val="-6.375442200159762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entury Gothic" pitchFamily="34" charset="0"/>
                      </a:rPr>
                      <a:t>Columbia</a:t>
                    </a:r>
                  </a:p>
                  <a:p>
                    <a:r>
                      <a:rPr lang="en-US" dirty="0">
                        <a:latin typeface="Century Gothic" pitchFamily="34" charset="0"/>
                      </a:rPr>
                      <a:t>5.6%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F-4479-A96C-439EF5AFD738}"/>
                </c:ext>
              </c:extLst>
            </c:dLbl>
            <c:dLbl>
              <c:idx val="2"/>
              <c:layout>
                <c:manualLayout>
                  <c:x val="-7.783785984198538E-2"/>
                  <c:y val="-0.39780052493438323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latin typeface="Century Gothic" pitchFamily="34" charset="0"/>
                      </a:defRPr>
                    </a:pPr>
                    <a:r>
                      <a:rPr lang="en-US" sz="2400" b="1" dirty="0">
                        <a:latin typeface="Century Gothic" pitchFamily="34" charset="0"/>
                      </a:rPr>
                      <a:t>Dane</a:t>
                    </a:r>
                  </a:p>
                  <a:p>
                    <a:pPr>
                      <a:defRPr sz="2400">
                        <a:latin typeface="Century Gothic" pitchFamily="34" charset="0"/>
                      </a:defRPr>
                    </a:pPr>
                    <a:r>
                      <a:rPr lang="en-US" sz="2400" dirty="0">
                        <a:latin typeface="Century Gothic" pitchFamily="34" charset="0"/>
                      </a:rPr>
                      <a:t>76.8%</a:t>
                    </a:r>
                    <a:endParaRPr lang="en-US" sz="2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F-4479-A96C-439EF5AFD738}"/>
                </c:ext>
              </c:extLst>
            </c:dLbl>
            <c:dLbl>
              <c:idx val="3"/>
              <c:layout>
                <c:manualLayout>
                  <c:x val="-5.9758265266462399E-2"/>
                  <c:y val="2.3146411046445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entury Gothic" pitchFamily="34" charset="0"/>
                      </a:rPr>
                      <a:t>Green</a:t>
                    </a:r>
                  </a:p>
                  <a:p>
                    <a:r>
                      <a:rPr lang="en-US" dirty="0">
                        <a:latin typeface="Century Gothic" pitchFamily="34" charset="0"/>
                      </a:rPr>
                      <a:t>3.1%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CF-4479-A96C-439EF5AFD738}"/>
                </c:ext>
              </c:extLst>
            </c:dLbl>
            <c:dLbl>
              <c:idx val="4"/>
              <c:layout>
                <c:manualLayout>
                  <c:x val="4.6685864125869322E-3"/>
                  <c:y val="-8.892160219103047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entury Gothic" pitchFamily="34" charset="0"/>
                      </a:rPr>
                      <a:t>Portage</a:t>
                    </a:r>
                  </a:p>
                  <a:p>
                    <a:r>
                      <a:rPr lang="en-US" dirty="0">
                        <a:latin typeface="Century Gothic" pitchFamily="34" charset="0"/>
                      </a:rPr>
                      <a:t>2.8%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CF-4479-A96C-439EF5AFD738}"/>
                </c:ext>
              </c:extLst>
            </c:dLbl>
            <c:dLbl>
              <c:idx val="5"/>
              <c:layout>
                <c:manualLayout>
                  <c:x val="2.7112357816853484E-2"/>
                  <c:y val="-4.28805203697363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entury Gothic" pitchFamily="34" charset="0"/>
                      </a:rPr>
                      <a:t>Sauk</a:t>
                    </a:r>
                  </a:p>
                  <a:p>
                    <a:r>
                      <a:rPr lang="en-US" dirty="0">
                        <a:latin typeface="Century Gothic" pitchFamily="34" charset="0"/>
                      </a:rPr>
                      <a:t>8.1%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CF-4479-A96C-439EF5AFD738}"/>
                </c:ext>
              </c:extLst>
            </c:dLbl>
            <c:dLbl>
              <c:idx val="6"/>
              <c:layout>
                <c:manualLayout>
                  <c:x val="-5.3026982153127596E-3"/>
                  <c:y val="-3.869382631518886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entury Gothic" pitchFamily="34" charset="0"/>
                      </a:rPr>
                      <a:t>Wood</a:t>
                    </a:r>
                  </a:p>
                  <a:p>
                    <a:r>
                      <a:rPr lang="en-US" dirty="0">
                        <a:latin typeface="Century Gothic" pitchFamily="34" charset="0"/>
                      </a:rPr>
                      <a:t>2.6%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CF-4479-A96C-439EF5AFD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Adams</c:v>
                </c:pt>
                <c:pt idx="1">
                  <c:v>Columbia</c:v>
                </c:pt>
                <c:pt idx="2">
                  <c:v>Dane</c:v>
                </c:pt>
                <c:pt idx="3">
                  <c:v>Green</c:v>
                </c:pt>
                <c:pt idx="4">
                  <c:v>Portage</c:v>
                </c:pt>
                <c:pt idx="5">
                  <c:v>Sauk</c:v>
                </c:pt>
                <c:pt idx="6">
                  <c:v>Wood</c:v>
                </c:pt>
              </c:strCache>
            </c:strRef>
          </c:cat>
          <c:val>
            <c:numRef>
              <c:f>Sheet1!$C$3:$C$9</c:f>
              <c:numCache>
                <c:formatCode>0.0%</c:formatCode>
                <c:ptCount val="7"/>
                <c:pt idx="0">
                  <c:v>1.0977784984595427E-2</c:v>
                </c:pt>
                <c:pt idx="1">
                  <c:v>5.6105075401329661E-2</c:v>
                </c:pt>
                <c:pt idx="2">
                  <c:v>0.76802335008918432</c:v>
                </c:pt>
                <c:pt idx="3">
                  <c:v>3.0517269336792607E-2</c:v>
                </c:pt>
                <c:pt idx="4">
                  <c:v>2.7963353332252312E-2</c:v>
                </c:pt>
                <c:pt idx="5">
                  <c:v>8.0874006810442683E-2</c:v>
                </c:pt>
                <c:pt idx="6">
                  <c:v>2.553916004540295E-2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CF-4479-A96C-439EF5AFD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SCLS Volume- 3 Month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Sheet1!$A$3:$A$16</c:f>
              <c:numCache>
                <c:formatCode>mmm\-yy</c:formatCode>
                <c:ptCount val="14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</c:numCache>
            </c:numRef>
          </c:cat>
          <c:val>
            <c:numRef>
              <c:f>Sheet1!$B$3:$B$16</c:f>
            </c:numRef>
          </c:val>
          <c:extLst>
            <c:ext xmlns:c16="http://schemas.microsoft.com/office/drawing/2014/chart" uri="{C3380CC4-5D6E-409C-BE32-E72D297353CC}">
              <c16:uniqueId val="{00000000-2019-4617-B0C8-06401E1AD61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Sheet1!$A$3:$A$16</c:f>
              <c:numCache>
                <c:formatCode>mmm\-yy</c:formatCode>
                <c:ptCount val="14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</c:numCache>
            </c:numRef>
          </c:cat>
          <c:val>
            <c:numRef>
              <c:f>Sheet1!$C$3:$C$16</c:f>
              <c:numCache>
                <c:formatCode>0</c:formatCode>
                <c:ptCount val="14"/>
                <c:pt idx="0">
                  <c:v>13111.333333333334</c:v>
                </c:pt>
                <c:pt idx="1">
                  <c:v>15321</c:v>
                </c:pt>
                <c:pt idx="2">
                  <c:v>17038</c:v>
                </c:pt>
                <c:pt idx="3">
                  <c:v>17323.333333333332</c:v>
                </c:pt>
                <c:pt idx="4">
                  <c:v>18022</c:v>
                </c:pt>
                <c:pt idx="5">
                  <c:v>18027.333333333332</c:v>
                </c:pt>
                <c:pt idx="6">
                  <c:v>18398</c:v>
                </c:pt>
                <c:pt idx="7">
                  <c:v>19376</c:v>
                </c:pt>
                <c:pt idx="8">
                  <c:v>19794</c:v>
                </c:pt>
                <c:pt idx="9">
                  <c:v>19722</c:v>
                </c:pt>
                <c:pt idx="10">
                  <c:v>19599</c:v>
                </c:pt>
                <c:pt idx="11">
                  <c:v>19805.333333333332</c:v>
                </c:pt>
                <c:pt idx="12">
                  <c:v>20764.333333333332</c:v>
                </c:pt>
                <c:pt idx="13">
                  <c:v>20341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9-4617-B0C8-06401E1AD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514304"/>
        <c:axId val="421517256"/>
        <c:axId val="0"/>
      </c:bar3DChart>
      <c:dateAx>
        <c:axId val="421514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17256"/>
        <c:crosses val="autoZero"/>
        <c:auto val="1"/>
        <c:lblOffset val="100"/>
        <c:baseTimeUnit val="months"/>
      </c:dateAx>
      <c:valAx>
        <c:axId val="42151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1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21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1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DDC581-FDB1-490B-BBD1-C2022C5865C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495C53-4674-485C-85A1-0248EFD17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37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zzlib\Pictures\Facility Photos\DELTA_103_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58558"/>
            <a:ext cx="6629400" cy="2812316"/>
          </a:xfrm>
          <a:prstGeom prst="rect">
            <a:avLst/>
          </a:prstGeom>
          <a:noFill/>
          <a:ln w="98425" cap="rnd">
            <a:solidFill>
              <a:srgbClr val="FFCC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505200"/>
            <a:ext cx="5943600" cy="215265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SCLS Delivery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562600"/>
            <a:ext cx="6172200" cy="685800"/>
          </a:xfrm>
        </p:spPr>
        <p:txBody>
          <a:bodyPr/>
          <a:lstStyle/>
          <a:p>
            <a:r>
              <a:rPr lang="en-US" dirty="0" smtClean="0"/>
              <a:t>November 19, </a:t>
            </a:r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zzzlib\Desktop\Pix &amp; Presentations\IMG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5489687" cy="4117079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u="sng" dirty="0" smtClean="0"/>
              <a:t>12 Cargo Vans</a:t>
            </a:r>
          </a:p>
          <a:p>
            <a:pPr lvl="1"/>
            <a:r>
              <a:rPr lang="en-US" dirty="0" smtClean="0"/>
              <a:t>Longer routes/Less volume</a:t>
            </a:r>
          </a:p>
          <a:p>
            <a:pPr lvl="1"/>
            <a:r>
              <a:rPr lang="en-US" dirty="0" smtClean="0"/>
              <a:t>Regular unleaded</a:t>
            </a:r>
          </a:p>
          <a:p>
            <a:pPr marL="384048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u="sng" dirty="0"/>
              <a:t>7</a:t>
            </a:r>
            <a:r>
              <a:rPr lang="en-US" b="1" u="sng" dirty="0" smtClean="0"/>
              <a:t> box Trucks</a:t>
            </a:r>
            <a:endParaRPr lang="en-US" b="1" u="sng" dirty="0"/>
          </a:p>
          <a:p>
            <a:pPr lvl="1"/>
            <a:r>
              <a:rPr lang="en-US" dirty="0" smtClean="0"/>
              <a:t>Equipped with powered lifts for cart transfer</a:t>
            </a:r>
          </a:p>
          <a:p>
            <a:pPr lvl="1"/>
            <a:r>
              <a:rPr lang="en-US" dirty="0" smtClean="0"/>
              <a:t>Local/heavier routes</a:t>
            </a:r>
          </a:p>
          <a:p>
            <a:pPr lvl="1"/>
            <a:r>
              <a:rPr lang="en-US" dirty="0" smtClean="0"/>
              <a:t>Diesel &amp; Regular</a:t>
            </a:r>
          </a:p>
          <a:p>
            <a:pPr lvl="1"/>
            <a:r>
              <a:rPr lang="en-US" dirty="0" smtClean="0"/>
              <a:t>3 Box trucks have a shorter box, saving upfront cost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37" y="4419600"/>
            <a:ext cx="1727278" cy="1295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70516"/>
            <a:ext cx="1727277" cy="1295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1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6580632" cy="4370832"/>
          </a:xfrm>
        </p:spPr>
        <p:txBody>
          <a:bodyPr/>
          <a:lstStyle/>
          <a:p>
            <a:r>
              <a:rPr lang="en-US" dirty="0" smtClean="0"/>
              <a:t>With over 670,000 miles:</a:t>
            </a:r>
          </a:p>
          <a:p>
            <a:pPr lvl="1"/>
            <a:r>
              <a:rPr lang="en-US" b="1" dirty="0" smtClean="0"/>
              <a:t>Vans and Trucks are rotated depending on age, condition, and mileage</a:t>
            </a:r>
          </a:p>
          <a:p>
            <a:pPr lvl="1"/>
            <a:r>
              <a:rPr lang="en-US" b="1" dirty="0" smtClean="0"/>
              <a:t>New acquisitions are normally based on retiring (selling) vehicles that are at or near the 350,000 mile mark.  We will add either two new vans a year or a van and a truck (typically)</a:t>
            </a:r>
          </a:p>
          <a:p>
            <a:pPr lvl="1"/>
            <a:r>
              <a:rPr lang="en-US" b="1" dirty="0" smtClean="0"/>
              <a:t>Many of our drivers put on over 70,000 miles a year.  That is 5 to 6 times more than the average driver will under normal driving routines.</a:t>
            </a:r>
          </a:p>
          <a:p>
            <a:pPr lvl="1"/>
            <a:r>
              <a:rPr lang="en-US" b="1" dirty="0" smtClean="0"/>
              <a:t>We keep them so well maintained that we have had auction sales of 15 year old trucks for around $5000.</a:t>
            </a:r>
          </a:p>
          <a:p>
            <a:pPr lvl="1"/>
            <a:endParaRPr lang="en-US" dirty="0"/>
          </a:p>
        </p:txBody>
      </p:sp>
      <p:sp>
        <p:nvSpPr>
          <p:cNvPr id="4" name="AutoShape 2" descr="Image result for beltline mad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eltline madis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810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Red Carts: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250 existing steel red carts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Acquired beginning around 2004-2005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Approximately $300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ew aluminum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Just ordered from Hoffman Manufacturing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$360 each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26762"/>
            <a:ext cx="2478730" cy="1858963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14807"/>
            <a:ext cx="2737090" cy="2052725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533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/>
              <a:t>Baskets:</a:t>
            </a:r>
            <a:endParaRPr lang="en-US" sz="2400" b="1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2020 purchases bolstered a declining supply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have a significant surplus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Purged hundreds of bins this summer to recycling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098" name="Picture 2" descr="C:\Users\zzzlib\Desktop\Pix &amp; Presentations\IMG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98304"/>
            <a:ext cx="3759200" cy="281940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81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1601 Gilson Street: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026" name="Picture 2" descr="C:\Users\zzzlib\Desktop\Pix &amp; Presentations\IMG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734943"/>
            <a:ext cx="4013200" cy="300990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zzlib\Desktop\Pix &amp; Presentations\IMG_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581400" cy="268605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zzlib\Desktop\Pix &amp; Presentations\IMG_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3581400" cy="268605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1601 Gilson Street: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3,770 square feet for sortation and storage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Not including the 3 bay loading dock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Indoor parking for up to 13 trucks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Maintenance bay with a vehicle lift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Detached garage for additional storage and parking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$14,266 per month in December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$170,000 per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Delta Property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Breakdown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39314"/>
              </p:ext>
            </p:extLst>
          </p:nvPr>
        </p:nvGraphicFramePr>
        <p:xfrm>
          <a:off x="1066800" y="685800"/>
          <a:ext cx="7162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803649"/>
              </p:ext>
            </p:extLst>
          </p:nvPr>
        </p:nvGraphicFramePr>
        <p:xfrm>
          <a:off x="1295400" y="304800"/>
          <a:ext cx="6681787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9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Trending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6554867" cy="1524000"/>
          </a:xfrm>
        </p:spPr>
        <p:txBody>
          <a:bodyPr/>
          <a:lstStyle/>
          <a:p>
            <a:r>
              <a:rPr lang="en-US" dirty="0" smtClean="0"/>
              <a:t>Bins per month – 3 month averages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167137"/>
              </p:ext>
            </p:extLst>
          </p:nvPr>
        </p:nvGraphicFramePr>
        <p:xfrm>
          <a:off x="533400" y="5334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0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the pandemic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838200"/>
            <a:ext cx="89209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4267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10000"/>
              </a:lnSpc>
            </a:pPr>
            <a:r>
              <a:rPr lang="en-US" sz="2600" b="1" dirty="0" smtClean="0"/>
              <a:t>SCLS was recommended and approved to be the statewide delivery coordinator.</a:t>
            </a:r>
          </a:p>
          <a:p>
            <a:pPr>
              <a:lnSpc>
                <a:spcPct val="210000"/>
              </a:lnSpc>
            </a:pPr>
            <a:r>
              <a:rPr lang="en-US" sz="2600" b="1" dirty="0" smtClean="0"/>
              <a:t>Began meeting this role in August and there are 2 primary work groups:</a:t>
            </a:r>
          </a:p>
          <a:p>
            <a:pPr lvl="1">
              <a:lnSpc>
                <a:spcPct val="210000"/>
              </a:lnSpc>
            </a:pPr>
            <a:r>
              <a:rPr lang="en-US" sz="2600" b="1" dirty="0" smtClean="0"/>
              <a:t>Data Collection and Cost Analysis</a:t>
            </a:r>
          </a:p>
          <a:p>
            <a:pPr lvl="1">
              <a:lnSpc>
                <a:spcPct val="210000"/>
              </a:lnSpc>
            </a:pPr>
            <a:r>
              <a:rPr lang="en-US" sz="2600" b="1" dirty="0" smtClean="0"/>
              <a:t>Private Courier Standards</a:t>
            </a:r>
          </a:p>
          <a:p>
            <a:pPr>
              <a:lnSpc>
                <a:spcPct val="210000"/>
              </a:lnSpc>
            </a:pPr>
            <a:r>
              <a:rPr lang="en-US" sz="2600" b="1" dirty="0" smtClean="0"/>
              <a:t>Implementing PLSR (Public Library System Redesign) recommendations for Hub Model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262270"/>
            <a:ext cx="6554867" cy="376767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b="1" dirty="0" smtClean="0"/>
              <a:t>Less direct delivery to statewide locations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Handing off “last-mile” stops to local couriers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Operating with better efficiency and less duplication of effort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Concentrating resources where we are better positioned:  locally and regionally</a:t>
            </a:r>
            <a:endParaRPr lang="en-US" b="1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2286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does SCLS Delivery Evolve?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796409"/>
            <a:ext cx="6554867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marL="457200" lvl="1" indent="0">
              <a:buFont typeface="Wingdings 3" panose="05040102010807070707" pitchFamily="18" charset="2"/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322274"/>
            <a:ext cx="6554867" cy="376767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b="1" dirty="0" smtClean="0"/>
              <a:t>Careful evaluation of our coverage area for both fleet and staffing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Seeking opportunities to provide service where we can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Managing the shift in resources that will come with other couriers providing local services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Staged process that begins in 2022.  </a:t>
            </a:r>
          </a:p>
          <a:p>
            <a:pPr lvl="2">
              <a:lnSpc>
                <a:spcPct val="150000"/>
              </a:lnSpc>
            </a:pPr>
            <a:r>
              <a:rPr lang="en-US" b="1" dirty="0" smtClean="0"/>
              <a:t>Southwest and Winding Rivers partnerships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Milwaukee and the Fox Valley coming in 2023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2286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does SCLS Delivery Evolve?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796409"/>
            <a:ext cx="6554867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marL="457200" lvl="1" indent="0">
              <a:buFont typeface="Wingdings 3" panose="05040102010807070707" pitchFamily="18" charset="2"/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Salary/Hourly Pay</a:t>
            </a:r>
          </a:p>
          <a:p>
            <a:r>
              <a:rPr lang="en-US" dirty="0" smtClean="0"/>
              <a:t>Fleet:  Maintaining a healthy number of vehicles</a:t>
            </a:r>
          </a:p>
          <a:p>
            <a:r>
              <a:rPr lang="en-US" dirty="0" smtClean="0"/>
              <a:t>Transition away from our wide reach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Experienced, flexible, and knowledgeable staff</a:t>
            </a:r>
          </a:p>
          <a:p>
            <a:r>
              <a:rPr lang="en-US" dirty="0" smtClean="0"/>
              <a:t>Support and Input from Administration</a:t>
            </a:r>
          </a:p>
          <a:p>
            <a:r>
              <a:rPr lang="en-US" dirty="0" smtClean="0"/>
              <a:t>Support from our statewide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zzzlib\Desktop\x\IMG_0111 (640x49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762">
            <a:off x="373431" y="207483"/>
            <a:ext cx="2057400" cy="15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zzlib\Desktop\x\IMG_0118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943">
            <a:off x="5976545" y="971120"/>
            <a:ext cx="2718247" cy="203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zzzlib\Desktop\x\IMG_0132 (535x64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17" y="183201"/>
            <a:ext cx="195076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zzlib\Desktop\x\IMG_0130 (640x48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462">
            <a:off x="2269149" y="1190737"/>
            <a:ext cx="2841006" cy="16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zzzlib\Desktop\x\IMG_0142 (640x46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700">
            <a:off x="4356185" y="3391677"/>
            <a:ext cx="2318532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zzzlib\Desktop\x\IMG_0149 (640x48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63" y="4590612"/>
            <a:ext cx="2563284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zzlib\Desktop\x\IMG_0121 (640x50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41" y="3124200"/>
            <a:ext cx="2801717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zzlib\Desktop\x\IMG_0120 (640x48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319">
            <a:off x="1693863" y="2655887"/>
            <a:ext cx="2713567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zzzlib\Desktop\x\IMG_0148 (640x48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815">
            <a:off x="205155" y="4507040"/>
            <a:ext cx="2393951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zzlib\Desktop\x\IMG_0141 (640x500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7" y="2062657"/>
            <a:ext cx="2698496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9906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14 Full Time Driver/Sorters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8</a:t>
            </a:r>
            <a:r>
              <a:rPr lang="en-US" sz="3600" dirty="0" smtClean="0"/>
              <a:t> Part Time Driver/Sorters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99060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14 Full Time Driver/Sorters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Almost 180 years of driving experience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9 Drivers have more than 15 years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Average: 13 years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Most:  27 &amp; 25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3581400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8</a:t>
            </a:r>
            <a:r>
              <a:rPr lang="en-US" sz="3600" dirty="0" smtClean="0"/>
              <a:t> Part </a:t>
            </a:r>
            <a:r>
              <a:rPr lang="en-US" sz="3600" dirty="0"/>
              <a:t>Time Driver/Sorters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Over </a:t>
            </a:r>
            <a:r>
              <a:rPr lang="en-US" sz="2400" dirty="0" smtClean="0"/>
              <a:t>40 </a:t>
            </a:r>
            <a:r>
              <a:rPr lang="en-US" sz="2400" dirty="0"/>
              <a:t>years of driving experience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4 </a:t>
            </a:r>
            <a:r>
              <a:rPr lang="en-US" sz="2400" dirty="0"/>
              <a:t>Drivers have more than </a:t>
            </a:r>
            <a:r>
              <a:rPr lang="en-US" sz="2400" dirty="0" smtClean="0"/>
              <a:t>5 years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Most: 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39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990600"/>
            <a:ext cx="6400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7 Management Staff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Fleet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Operations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Supervisors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Almost 140 years of service (20 each!)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Duties: Route management, scheduling, training, substituting, building management, shift coverage, customer service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Fleet Manager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83273" y="3050390"/>
            <a:ext cx="3430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Jesse Stewart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Jesse Stew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" y="343928"/>
            <a:ext cx="2057400" cy="2695576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Mileage Breakdown:</a:t>
            </a:r>
            <a:br>
              <a:rPr lang="en-US" dirty="0" smtClean="0"/>
            </a:br>
            <a:r>
              <a:rPr lang="en-US" dirty="0" smtClean="0"/>
              <a:t>376,000 miles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35793"/>
              </p:ext>
            </p:extLst>
          </p:nvPr>
        </p:nvGraphicFramePr>
        <p:xfrm>
          <a:off x="1066800" y="685800"/>
          <a:ext cx="7162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79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1520</TotalTime>
  <Words>637</Words>
  <Application>Microsoft Office PowerPoint</Application>
  <PresentationFormat>On-screen Show (4:3)</PresentationFormat>
  <Paragraphs>143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Garamond</vt:lpstr>
      <vt:lpstr>Georgia</vt:lpstr>
      <vt:lpstr>Wingdings 3</vt:lpstr>
      <vt:lpstr>Slice</vt:lpstr>
      <vt:lpstr>SCLS Delivery</vt:lpstr>
      <vt:lpstr>Who are we?</vt:lpstr>
      <vt:lpstr>PowerPoint Presentation</vt:lpstr>
      <vt:lpstr>PowerPoint Presentation</vt:lpstr>
      <vt:lpstr>PowerPoint Presentation</vt:lpstr>
      <vt:lpstr>PowerPoint Presentation</vt:lpstr>
      <vt:lpstr>Fleet Manager</vt:lpstr>
      <vt:lpstr>Where do we go?</vt:lpstr>
      <vt:lpstr>Mileage Breakdown: 376,000 miles</vt:lpstr>
      <vt:lpstr>Fleet Profile</vt:lpstr>
      <vt:lpstr>Fleet Profile</vt:lpstr>
      <vt:lpstr>Fleet Profile</vt:lpstr>
      <vt:lpstr>Equipment</vt:lpstr>
      <vt:lpstr>Equipment</vt:lpstr>
      <vt:lpstr>Facility</vt:lpstr>
      <vt:lpstr>Facility</vt:lpstr>
      <vt:lpstr>Volume Breakdown </vt:lpstr>
      <vt:lpstr>Volume Trending</vt:lpstr>
      <vt:lpstr>Bins per month – 3 month averages</vt:lpstr>
      <vt:lpstr>Effect of the pandemic</vt:lpstr>
      <vt:lpstr>Statewide Coordination</vt:lpstr>
      <vt:lpstr>Statewide Coordination</vt:lpstr>
      <vt:lpstr>Statewide Coordination</vt:lpstr>
      <vt:lpstr>Challenges:</vt:lpstr>
      <vt:lpstr>Challenges:</vt:lpstr>
      <vt:lpstr>Rewards:</vt:lpstr>
      <vt:lpstr>Rewards:</vt:lpstr>
      <vt:lpstr>Thank You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SCLS</dc:creator>
  <cp:lastModifiedBy>CBaumann</cp:lastModifiedBy>
  <cp:revision>66</cp:revision>
  <dcterms:created xsi:type="dcterms:W3CDTF">2015-09-23T14:55:08Z</dcterms:created>
  <dcterms:modified xsi:type="dcterms:W3CDTF">2021-11-19T19:24:05Z</dcterms:modified>
</cp:coreProperties>
</file>