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sldIdLst>
    <p:sldId id="256" r:id="rId2"/>
    <p:sldId id="258" r:id="rId3"/>
    <p:sldId id="259" r:id="rId4"/>
    <p:sldId id="260" r:id="rId5"/>
    <p:sldId id="261" r:id="rId6"/>
    <p:sldId id="262" r:id="rId7"/>
    <p:sldId id="263" r:id="rId8"/>
    <p:sldId id="264" r:id="rId9"/>
    <p:sldId id="267" r:id="rId10"/>
    <p:sldId id="268" r:id="rId11"/>
    <p:sldId id="265" r:id="rId12"/>
    <p:sldId id="266"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5" d="100"/>
          <a:sy n="75" d="100"/>
        </p:scale>
        <p:origin x="77" y="40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09F1D58-899E-4709-8454-22A872349E53}"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3067E49F-AE30-468B-B667-73311EDB3D61}" type="slidenum">
              <a:rPr lang="en-US" smtClean="0"/>
              <a:t>‹#›</a:t>
            </a:fld>
            <a:endParaRPr lang="en-US"/>
          </a:p>
        </p:txBody>
      </p:sp>
    </p:spTree>
    <p:extLst>
      <p:ext uri="{BB962C8B-B14F-4D97-AF65-F5344CB8AC3E}">
        <p14:creationId xmlns:p14="http://schemas.microsoft.com/office/powerpoint/2010/main" val="2671362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9F1D58-899E-4709-8454-22A872349E53}"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67E49F-AE30-468B-B667-73311EDB3D61}" type="slidenum">
              <a:rPr lang="en-US" smtClean="0"/>
              <a:t>‹#›</a:t>
            </a:fld>
            <a:endParaRPr lang="en-US"/>
          </a:p>
        </p:txBody>
      </p:sp>
    </p:spTree>
    <p:extLst>
      <p:ext uri="{BB962C8B-B14F-4D97-AF65-F5344CB8AC3E}">
        <p14:creationId xmlns:p14="http://schemas.microsoft.com/office/powerpoint/2010/main" val="1487007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9F1D58-899E-4709-8454-22A872349E53}"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67E49F-AE30-468B-B667-73311EDB3D61}" type="slidenum">
              <a:rPr lang="en-US" smtClean="0"/>
              <a:t>‹#›</a:t>
            </a:fld>
            <a:endParaRPr lang="en-US"/>
          </a:p>
        </p:txBody>
      </p:sp>
    </p:spTree>
    <p:extLst>
      <p:ext uri="{BB962C8B-B14F-4D97-AF65-F5344CB8AC3E}">
        <p14:creationId xmlns:p14="http://schemas.microsoft.com/office/powerpoint/2010/main" val="3747233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9F1D58-899E-4709-8454-22A872349E53}"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67E49F-AE30-468B-B667-73311EDB3D61}" type="slidenum">
              <a:rPr lang="en-US" smtClean="0"/>
              <a:t>‹#›</a:t>
            </a:fld>
            <a:endParaRPr lang="en-US"/>
          </a:p>
        </p:txBody>
      </p:sp>
    </p:spTree>
    <p:extLst>
      <p:ext uri="{BB962C8B-B14F-4D97-AF65-F5344CB8AC3E}">
        <p14:creationId xmlns:p14="http://schemas.microsoft.com/office/powerpoint/2010/main" val="2707257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909F1D58-899E-4709-8454-22A872349E53}" type="datetimeFigureOut">
              <a:rPr lang="en-US" smtClean="0"/>
              <a:t>3/17/2022</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3067E49F-AE30-468B-B667-73311EDB3D61}" type="slidenum">
              <a:rPr lang="en-US" smtClean="0"/>
              <a:t>‹#›</a:t>
            </a:fld>
            <a:endParaRPr lang="en-US"/>
          </a:p>
        </p:txBody>
      </p:sp>
    </p:spTree>
    <p:extLst>
      <p:ext uri="{BB962C8B-B14F-4D97-AF65-F5344CB8AC3E}">
        <p14:creationId xmlns:p14="http://schemas.microsoft.com/office/powerpoint/2010/main" val="3329764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9F1D58-899E-4709-8454-22A872349E53}"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67E49F-AE30-468B-B667-73311EDB3D61}" type="slidenum">
              <a:rPr lang="en-US" smtClean="0"/>
              <a:t>‹#›</a:t>
            </a:fld>
            <a:endParaRPr lang="en-US"/>
          </a:p>
        </p:txBody>
      </p:sp>
    </p:spTree>
    <p:extLst>
      <p:ext uri="{BB962C8B-B14F-4D97-AF65-F5344CB8AC3E}">
        <p14:creationId xmlns:p14="http://schemas.microsoft.com/office/powerpoint/2010/main" val="4039368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09F1D58-899E-4709-8454-22A872349E53}" type="datetimeFigureOut">
              <a:rPr lang="en-US" smtClean="0"/>
              <a:t>3/17/2022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67E49F-AE30-468B-B667-73311EDB3D61}" type="slidenum">
              <a:rPr lang="en-US" smtClean="0"/>
              <a:t>‹#›</a:t>
            </a:fld>
            <a:endParaRPr lang="en-US"/>
          </a:p>
        </p:txBody>
      </p:sp>
    </p:spTree>
    <p:extLst>
      <p:ext uri="{BB962C8B-B14F-4D97-AF65-F5344CB8AC3E}">
        <p14:creationId xmlns:p14="http://schemas.microsoft.com/office/powerpoint/2010/main" val="3085203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09F1D58-899E-4709-8454-22A872349E53}" type="datetimeFigureOut">
              <a:rPr lang="en-US" smtClean="0"/>
              <a:t>3/17/2022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67E49F-AE30-468B-B667-73311EDB3D61}" type="slidenum">
              <a:rPr lang="en-US" smtClean="0"/>
              <a:t>‹#›</a:t>
            </a:fld>
            <a:endParaRPr lang="en-US"/>
          </a:p>
        </p:txBody>
      </p:sp>
    </p:spTree>
    <p:extLst>
      <p:ext uri="{BB962C8B-B14F-4D97-AF65-F5344CB8AC3E}">
        <p14:creationId xmlns:p14="http://schemas.microsoft.com/office/powerpoint/2010/main" val="1095467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9F1D58-899E-4709-8454-22A872349E53}" type="datetimeFigureOut">
              <a:rPr lang="en-US" smtClean="0"/>
              <a:t>3/17/2022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67E49F-AE30-468B-B667-73311EDB3D61}" type="slidenum">
              <a:rPr lang="en-US" smtClean="0"/>
              <a:t>‹#›</a:t>
            </a:fld>
            <a:endParaRPr lang="en-US"/>
          </a:p>
        </p:txBody>
      </p:sp>
    </p:spTree>
    <p:extLst>
      <p:ext uri="{BB962C8B-B14F-4D97-AF65-F5344CB8AC3E}">
        <p14:creationId xmlns:p14="http://schemas.microsoft.com/office/powerpoint/2010/main" val="1431463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09F1D58-899E-4709-8454-22A872349E53}"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067E49F-AE30-468B-B667-73311EDB3D61}" type="slidenum">
              <a:rPr lang="en-US" smtClean="0"/>
              <a:t>‹#›</a:t>
            </a:fld>
            <a:endParaRPr lang="en-US"/>
          </a:p>
        </p:txBody>
      </p:sp>
    </p:spTree>
    <p:extLst>
      <p:ext uri="{BB962C8B-B14F-4D97-AF65-F5344CB8AC3E}">
        <p14:creationId xmlns:p14="http://schemas.microsoft.com/office/powerpoint/2010/main" val="1890778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09F1D58-899E-4709-8454-22A872349E53}" type="datetimeFigureOut">
              <a:rPr lang="en-US" smtClean="0"/>
              <a:t>3/17/2022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067E49F-AE30-468B-B667-73311EDB3D61}" type="slidenum">
              <a:rPr lang="en-US" smtClean="0"/>
              <a:t>‹#›</a:t>
            </a:fld>
            <a:endParaRPr lang="en-US"/>
          </a:p>
        </p:txBody>
      </p:sp>
    </p:spTree>
    <p:extLst>
      <p:ext uri="{BB962C8B-B14F-4D97-AF65-F5344CB8AC3E}">
        <p14:creationId xmlns:p14="http://schemas.microsoft.com/office/powerpoint/2010/main" val="3716586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909F1D58-899E-4709-8454-22A872349E53}" type="datetimeFigureOut">
              <a:rPr lang="en-US" smtClean="0"/>
              <a:t>3/17/2022</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3067E49F-AE30-468B-B667-73311EDB3D61}" type="slidenum">
              <a:rPr lang="en-US" smtClean="0"/>
              <a:t>‹#›</a:t>
            </a:fld>
            <a:endParaRPr lang="en-US"/>
          </a:p>
        </p:txBody>
      </p:sp>
    </p:spTree>
    <p:extLst>
      <p:ext uri="{BB962C8B-B14F-4D97-AF65-F5344CB8AC3E}">
        <p14:creationId xmlns:p14="http://schemas.microsoft.com/office/powerpoint/2010/main" val="257046456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7256" y="1698170"/>
            <a:ext cx="9652001" cy="2423887"/>
          </a:xfrm>
        </p:spPr>
        <p:txBody>
          <a:bodyPr/>
          <a:lstStyle/>
          <a:p>
            <a:pPr algn="ctr"/>
            <a:r>
              <a:rPr lang="en-US" sz="7200" dirty="0" smtClean="0"/>
              <a:t>Building needs assessment workgroup (BNAW)</a:t>
            </a:r>
            <a:br>
              <a:rPr lang="en-US" sz="7200" dirty="0" smtClean="0"/>
            </a:br>
            <a:r>
              <a:rPr lang="en-US" sz="2400" dirty="0" smtClean="0"/>
              <a:t>Update March 2022</a:t>
            </a:r>
            <a:endParaRPr lang="en-US" sz="2400" dirty="0"/>
          </a:p>
        </p:txBody>
      </p:sp>
    </p:spTree>
    <p:extLst>
      <p:ext uri="{BB962C8B-B14F-4D97-AF65-F5344CB8AC3E}">
        <p14:creationId xmlns:p14="http://schemas.microsoft.com/office/powerpoint/2010/main" val="1656425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 y="210312"/>
            <a:ext cx="10058400" cy="1039368"/>
          </a:xfrm>
        </p:spPr>
        <p:txBody>
          <a:bodyPr/>
          <a:lstStyle/>
          <a:p>
            <a:r>
              <a:rPr lang="en-US" dirty="0" smtClean="0"/>
              <a:t>Floor plans</a:t>
            </a:r>
            <a:endParaRPr lang="en-US" dirty="0"/>
          </a:p>
        </p:txBody>
      </p:sp>
      <p:pic>
        <p:nvPicPr>
          <p:cNvPr id="4" name="Content Placeholder 3"/>
          <p:cNvPicPr>
            <a:picLocks noGrp="1"/>
          </p:cNvPicPr>
          <p:nvPr>
            <p:ph idx="1"/>
          </p:nvPr>
        </p:nvPicPr>
        <p:blipFill rotWithShape="1">
          <a:blip r:embed="rId2"/>
          <a:srcRect l="6667" t="14055" r="53974" b="5793"/>
          <a:stretch/>
        </p:blipFill>
        <p:spPr bwMode="auto">
          <a:xfrm>
            <a:off x="467360" y="985520"/>
            <a:ext cx="10982960" cy="5994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00898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240792"/>
            <a:ext cx="10058400" cy="1079498"/>
          </a:xfrm>
        </p:spPr>
        <p:txBody>
          <a:bodyPr/>
          <a:lstStyle/>
          <a:p>
            <a:r>
              <a:rPr lang="en-US" dirty="0" smtClean="0"/>
              <a:t>Work to date:  2022</a:t>
            </a:r>
            <a:endParaRPr lang="en-US" dirty="0"/>
          </a:p>
        </p:txBody>
      </p:sp>
      <p:sp>
        <p:nvSpPr>
          <p:cNvPr id="3" name="Content Placeholder 2"/>
          <p:cNvSpPr>
            <a:spLocks noGrp="1"/>
          </p:cNvSpPr>
          <p:nvPr>
            <p:ph idx="1"/>
          </p:nvPr>
        </p:nvSpPr>
        <p:spPr>
          <a:xfrm>
            <a:off x="1069848" y="1320290"/>
            <a:ext cx="10058400" cy="3373630"/>
          </a:xfrm>
        </p:spPr>
        <p:txBody>
          <a:bodyPr>
            <a:normAutofit lnSpcReduction="10000"/>
          </a:bodyPr>
          <a:lstStyle/>
          <a:p>
            <a:r>
              <a:rPr lang="en-US" dirty="0"/>
              <a:t>2022:  Finalizing construction documents with a goal to go to bid at the end of April or first half of May 2022.  </a:t>
            </a:r>
            <a:endParaRPr lang="en-US" dirty="0" smtClean="0"/>
          </a:p>
          <a:p>
            <a:r>
              <a:rPr lang="en-US" dirty="0" smtClean="0"/>
              <a:t>Many </a:t>
            </a:r>
            <a:r>
              <a:rPr lang="en-US" dirty="0"/>
              <a:t>groups are working together collaboratively to finalize the last details of the new building, which include data, security, AV, collaborative spaces and interior design.  BNAW is meeting multiple times per month with Keller to finalize electrical, HVAC, plumbing, windows, floor plans, telephones, etc.  </a:t>
            </a:r>
            <a:endParaRPr lang="en-US" dirty="0" smtClean="0"/>
          </a:p>
          <a:p>
            <a:r>
              <a:rPr lang="en-US" dirty="0" smtClean="0"/>
              <a:t>BNAW </a:t>
            </a:r>
            <a:r>
              <a:rPr lang="en-US" dirty="0"/>
              <a:t>is also working with the Focus on Energy project to design an energy efficient building and qualify for rebates.  Solar options and grants are also being explored.  The goal is to break ground in June 2022.</a:t>
            </a:r>
          </a:p>
          <a:p>
            <a:r>
              <a:rPr lang="en-US" dirty="0"/>
              <a:t>Interested in following the project or sponsoring a space in the building?  See our new webpage:  https://www.scls.info/new-building</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4908" y="4781802"/>
            <a:ext cx="8019304" cy="1947676"/>
          </a:xfrm>
          <a:prstGeom prst="rect">
            <a:avLst/>
          </a:prstGeom>
        </p:spPr>
      </p:pic>
    </p:spTree>
    <p:extLst>
      <p:ext uri="{BB962C8B-B14F-4D97-AF65-F5344CB8AC3E}">
        <p14:creationId xmlns:p14="http://schemas.microsoft.com/office/powerpoint/2010/main" val="1256776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May 2023:  move in!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1374" y="1955165"/>
            <a:ext cx="7836066" cy="4404995"/>
          </a:xfrm>
        </p:spPr>
      </p:pic>
    </p:spTree>
    <p:extLst>
      <p:ext uri="{BB962C8B-B14F-4D97-AF65-F5344CB8AC3E}">
        <p14:creationId xmlns:p14="http://schemas.microsoft.com/office/powerpoint/2010/main" val="2598531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dirty="0" smtClean="0"/>
              <a:t>Budget considerations:  administration</a:t>
            </a:r>
            <a:endParaRPr lang="en-US" sz="5000" dirty="0"/>
          </a:p>
        </p:txBody>
      </p:sp>
      <p:sp>
        <p:nvSpPr>
          <p:cNvPr id="3" name="Content Placeholder 2"/>
          <p:cNvSpPr>
            <a:spLocks noGrp="1"/>
          </p:cNvSpPr>
          <p:nvPr>
            <p:ph idx="1"/>
          </p:nvPr>
        </p:nvSpPr>
        <p:spPr>
          <a:xfrm>
            <a:off x="1069848" y="2121408"/>
            <a:ext cx="10058400" cy="4208272"/>
          </a:xfrm>
        </p:spPr>
        <p:txBody>
          <a:bodyPr>
            <a:normAutofit fontScale="92500" lnSpcReduction="10000"/>
          </a:bodyPr>
          <a:lstStyle/>
          <a:p>
            <a:pPr marL="0" indent="0">
              <a:buNone/>
            </a:pPr>
            <a:r>
              <a:rPr lang="en-US" sz="2800" dirty="0" smtClean="0"/>
              <a:t>TOP 3 BUDGETARY FACTORS MOVING INTO 2023-2024</a:t>
            </a:r>
          </a:p>
          <a:p>
            <a:endParaRPr lang="en-US" sz="2800" dirty="0"/>
          </a:p>
          <a:p>
            <a:r>
              <a:rPr lang="en-US" sz="2800" dirty="0" smtClean="0"/>
              <a:t>System State Aid</a:t>
            </a:r>
          </a:p>
          <a:p>
            <a:pPr lvl="1"/>
            <a:r>
              <a:rPr lang="en-US" sz="2600" dirty="0" smtClean="0"/>
              <a:t>New formula?</a:t>
            </a:r>
          </a:p>
          <a:p>
            <a:pPr lvl="1"/>
            <a:r>
              <a:rPr lang="en-US" sz="2600" dirty="0" smtClean="0"/>
              <a:t>Effect on SCLS</a:t>
            </a:r>
            <a:endParaRPr lang="en-US" sz="2600" dirty="0"/>
          </a:p>
          <a:p>
            <a:r>
              <a:rPr lang="en-US" sz="2800" dirty="0" smtClean="0"/>
              <a:t>PLSR</a:t>
            </a:r>
          </a:p>
          <a:p>
            <a:pPr lvl="1"/>
            <a:r>
              <a:rPr lang="en-US" sz="2600" dirty="0" smtClean="0"/>
              <a:t>Delivery hub implementation</a:t>
            </a:r>
          </a:p>
          <a:p>
            <a:pPr lvl="1"/>
            <a:r>
              <a:rPr lang="en-US" sz="2600" dirty="0" smtClean="0"/>
              <a:t>Impact on SCLS Delivery operations and budget</a:t>
            </a:r>
            <a:endParaRPr lang="en-US" sz="2400" dirty="0" smtClean="0"/>
          </a:p>
          <a:p>
            <a:r>
              <a:rPr lang="en-US" sz="2800" dirty="0" smtClean="0"/>
              <a:t>New Building Budget</a:t>
            </a:r>
          </a:p>
          <a:p>
            <a:pPr lvl="1"/>
            <a:r>
              <a:rPr lang="en-US" sz="2600" dirty="0" smtClean="0"/>
              <a:t>Impact of pandemic on building supply chain and cost of materials</a:t>
            </a:r>
          </a:p>
        </p:txBody>
      </p:sp>
    </p:spTree>
    <p:extLst>
      <p:ext uri="{BB962C8B-B14F-4D97-AF65-F5344CB8AC3E}">
        <p14:creationId xmlns:p14="http://schemas.microsoft.com/office/powerpoint/2010/main" val="3136642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a:t>
            </a:r>
            <a:endParaRPr lang="en-US" dirty="0"/>
          </a:p>
        </p:txBody>
      </p:sp>
      <p:sp>
        <p:nvSpPr>
          <p:cNvPr id="3" name="Content Placeholder 2"/>
          <p:cNvSpPr>
            <a:spLocks noGrp="1"/>
          </p:cNvSpPr>
          <p:nvPr>
            <p:ph idx="1"/>
          </p:nvPr>
        </p:nvSpPr>
        <p:spPr/>
        <p:txBody>
          <a:bodyPr/>
          <a:lstStyle/>
          <a:p>
            <a:r>
              <a:rPr lang="en-US" dirty="0"/>
              <a:t>The purpose of the Building Needs Assessment Work Group (BNAW) is to research and recommend to the SCLS Board of Trustees, SCLS staff and member libraries the most efficient and cost effective facility/facilities to best serve all departments and customers of the future SCLS organization.  </a:t>
            </a:r>
            <a:endParaRPr lang="en-US" dirty="0" smtClean="0"/>
          </a:p>
          <a:p>
            <a:r>
              <a:rPr lang="en-US" dirty="0" smtClean="0"/>
              <a:t>BNAW </a:t>
            </a:r>
            <a:r>
              <a:rPr lang="en-US" dirty="0"/>
              <a:t>will serve as a forum for discussion and decision–making concerning SCLS facilities including location, size, cost and function while realizing that authority for building and land purchases rests with the system board.</a:t>
            </a:r>
          </a:p>
          <a:p>
            <a:endParaRPr lang="en-US" dirty="0"/>
          </a:p>
        </p:txBody>
      </p:sp>
    </p:spTree>
    <p:extLst>
      <p:ext uri="{BB962C8B-B14F-4D97-AF65-F5344CB8AC3E}">
        <p14:creationId xmlns:p14="http://schemas.microsoft.com/office/powerpoint/2010/main" val="1270788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a:t>
            </a:r>
            <a:endParaRPr lang="en-US" dirty="0"/>
          </a:p>
        </p:txBody>
      </p:sp>
      <p:sp>
        <p:nvSpPr>
          <p:cNvPr id="3" name="Content Placeholder 2"/>
          <p:cNvSpPr>
            <a:spLocks noGrp="1"/>
          </p:cNvSpPr>
          <p:nvPr>
            <p:ph idx="1"/>
          </p:nvPr>
        </p:nvSpPr>
        <p:spPr/>
        <p:txBody>
          <a:bodyPr/>
          <a:lstStyle/>
          <a:p>
            <a:r>
              <a:rPr lang="en-US" dirty="0"/>
              <a:t>The Building Needs Assessment Work Group (BNAW) is composed of representatives of all SCLS departments and the SCLS Board of Trustees.  BNAW will report out at all regularly scheduled Administrative Council and All Directors meetings.  These meetings will provide input to BNAW from the SCLS member libraries.  </a:t>
            </a:r>
          </a:p>
          <a:p>
            <a:r>
              <a:rPr lang="en-US" dirty="0"/>
              <a:t>Currently SCLS rents two facilities with leases that expire in 2023.  It is the goal of the BNAW to complete a recommendation that allows implementation of its facilities plan before the leases expire.</a:t>
            </a:r>
          </a:p>
          <a:p>
            <a:endParaRPr lang="en-US" dirty="0"/>
          </a:p>
        </p:txBody>
      </p:sp>
    </p:spTree>
    <p:extLst>
      <p:ext uri="{BB962C8B-B14F-4D97-AF65-F5344CB8AC3E}">
        <p14:creationId xmlns:p14="http://schemas.microsoft.com/office/powerpoint/2010/main" val="2129212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pPr lvl="0"/>
            <a:r>
              <a:rPr lang="en-US" dirty="0"/>
              <a:t>Design a building that operationally meets our needs better.</a:t>
            </a:r>
          </a:p>
          <a:p>
            <a:pPr lvl="0"/>
            <a:r>
              <a:rPr lang="en-US" dirty="0"/>
              <a:t>Achieve savings.</a:t>
            </a:r>
          </a:p>
          <a:p>
            <a:pPr lvl="0"/>
            <a:r>
              <a:rPr lang="en-US" dirty="0"/>
              <a:t>Facilitate more team work and unite culture between administration and delivery.</a:t>
            </a:r>
          </a:p>
          <a:p>
            <a:endParaRPr lang="en-US" dirty="0"/>
          </a:p>
        </p:txBody>
      </p:sp>
    </p:spTree>
    <p:extLst>
      <p:ext uri="{BB962C8B-B14F-4D97-AF65-F5344CB8AC3E}">
        <p14:creationId xmlns:p14="http://schemas.microsoft.com/office/powerpoint/2010/main" val="275572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to date:  2018</a:t>
            </a:r>
            <a:endParaRPr lang="en-US" dirty="0"/>
          </a:p>
        </p:txBody>
      </p:sp>
      <p:sp>
        <p:nvSpPr>
          <p:cNvPr id="3" name="Content Placeholder 2"/>
          <p:cNvSpPr>
            <a:spLocks noGrp="1"/>
          </p:cNvSpPr>
          <p:nvPr>
            <p:ph idx="1"/>
          </p:nvPr>
        </p:nvSpPr>
        <p:spPr/>
        <p:txBody>
          <a:bodyPr/>
          <a:lstStyle/>
          <a:p>
            <a:r>
              <a:rPr lang="en-US" dirty="0"/>
              <a:t>2018:  Spent the </a:t>
            </a:r>
            <a:r>
              <a:rPr lang="en-US" dirty="0" smtClean="0"/>
              <a:t>end of the year </a:t>
            </a:r>
            <a:r>
              <a:rPr lang="en-US" dirty="0"/>
              <a:t>outlining our goals, charge, budget, financing options and evaluating the SCLS building needs.  </a:t>
            </a:r>
            <a:endParaRPr lang="en-US" dirty="0" smtClean="0"/>
          </a:p>
          <a:p>
            <a:r>
              <a:rPr lang="en-US" dirty="0" smtClean="0"/>
              <a:t>Utilizing </a:t>
            </a:r>
            <a:r>
              <a:rPr lang="en-US" dirty="0"/>
              <a:t>meetings, focus groups and surveys, compiled a master list of building needs and wants.  Must have, nice to have, pie in the sky list.</a:t>
            </a:r>
          </a:p>
          <a:p>
            <a:endParaRPr lang="en-US" dirty="0"/>
          </a:p>
        </p:txBody>
      </p:sp>
    </p:spTree>
    <p:extLst>
      <p:ext uri="{BB962C8B-B14F-4D97-AF65-F5344CB8AC3E}">
        <p14:creationId xmlns:p14="http://schemas.microsoft.com/office/powerpoint/2010/main" val="3517876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to date:  2019</a:t>
            </a:r>
            <a:endParaRPr lang="en-US" dirty="0"/>
          </a:p>
        </p:txBody>
      </p:sp>
      <p:sp>
        <p:nvSpPr>
          <p:cNvPr id="3" name="Content Placeholder 2"/>
          <p:cNvSpPr>
            <a:spLocks noGrp="1"/>
          </p:cNvSpPr>
          <p:nvPr>
            <p:ph idx="1"/>
          </p:nvPr>
        </p:nvSpPr>
        <p:spPr/>
        <p:txBody>
          <a:bodyPr/>
          <a:lstStyle/>
          <a:p>
            <a:r>
              <a:rPr lang="en-US" dirty="0"/>
              <a:t>2019:  Spent the year selecting a builder.  Through a process of inviting builders in to do presentations, followed up by a request for information, evaluated using a scored evaluation matrix, and followed up with site visits, selected the Design-Build firm Keller, Inc.  </a:t>
            </a:r>
            <a:endParaRPr lang="en-US" dirty="0" smtClean="0"/>
          </a:p>
          <a:p>
            <a:r>
              <a:rPr lang="en-US" dirty="0" smtClean="0"/>
              <a:t>Keller </a:t>
            </a:r>
            <a:r>
              <a:rPr lang="en-US" dirty="0"/>
              <a:t>is a Design-Build firm that will assist SCLS through all phases of design and construction, to include site selection and evaluation, budgeting and the public bidding process.  </a:t>
            </a:r>
            <a:endParaRPr lang="en-US" dirty="0" smtClean="0"/>
          </a:p>
          <a:p>
            <a:r>
              <a:rPr lang="en-US" dirty="0" smtClean="0"/>
              <a:t>Keller </a:t>
            </a:r>
            <a:r>
              <a:rPr lang="en-US" dirty="0"/>
              <a:t>primarily works with public projects and is able to work within the SCLS budget.</a:t>
            </a:r>
          </a:p>
          <a:p>
            <a:endParaRPr lang="en-US" dirty="0"/>
          </a:p>
        </p:txBody>
      </p:sp>
    </p:spTree>
    <p:extLst>
      <p:ext uri="{BB962C8B-B14F-4D97-AF65-F5344CB8AC3E}">
        <p14:creationId xmlns:p14="http://schemas.microsoft.com/office/powerpoint/2010/main" val="4134725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to date:  2020</a:t>
            </a:r>
            <a:endParaRPr lang="en-US" dirty="0"/>
          </a:p>
        </p:txBody>
      </p:sp>
      <p:sp>
        <p:nvSpPr>
          <p:cNvPr id="3" name="Content Placeholder 2"/>
          <p:cNvSpPr>
            <a:spLocks noGrp="1"/>
          </p:cNvSpPr>
          <p:nvPr>
            <p:ph idx="1"/>
          </p:nvPr>
        </p:nvSpPr>
        <p:spPr/>
        <p:txBody>
          <a:bodyPr/>
          <a:lstStyle/>
          <a:p>
            <a:r>
              <a:rPr lang="en-US" dirty="0"/>
              <a:t>2020:  Worked with Keller to create a Discovery Booklet, created by having Discovery meetings with all staff and departments, to outline building needs/wants.  </a:t>
            </a:r>
            <a:endParaRPr lang="en-US" dirty="0" smtClean="0"/>
          </a:p>
          <a:p>
            <a:r>
              <a:rPr lang="en-US" dirty="0" smtClean="0"/>
              <a:t>Keller </a:t>
            </a:r>
            <a:r>
              <a:rPr lang="en-US" dirty="0"/>
              <a:t>created this booklet that outlines space needs, square footage and estimated budgets for the project.</a:t>
            </a:r>
          </a:p>
          <a:p>
            <a:endParaRPr lang="en-US" dirty="0"/>
          </a:p>
        </p:txBody>
      </p:sp>
    </p:spTree>
    <p:extLst>
      <p:ext uri="{BB962C8B-B14F-4D97-AF65-F5344CB8AC3E}">
        <p14:creationId xmlns:p14="http://schemas.microsoft.com/office/powerpoint/2010/main" val="3463791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750" y="332232"/>
            <a:ext cx="10058400" cy="1069848"/>
          </a:xfrm>
        </p:spPr>
        <p:txBody>
          <a:bodyPr/>
          <a:lstStyle/>
          <a:p>
            <a:r>
              <a:rPr lang="en-US" dirty="0" smtClean="0"/>
              <a:t>Work to date:  2021</a:t>
            </a:r>
            <a:endParaRPr lang="en-US" dirty="0"/>
          </a:p>
        </p:txBody>
      </p:sp>
      <p:sp>
        <p:nvSpPr>
          <p:cNvPr id="3" name="Content Placeholder 2"/>
          <p:cNvSpPr>
            <a:spLocks noGrp="1"/>
          </p:cNvSpPr>
          <p:nvPr>
            <p:ph idx="1"/>
          </p:nvPr>
        </p:nvSpPr>
        <p:spPr>
          <a:xfrm>
            <a:off x="233680" y="1727200"/>
            <a:ext cx="10745470" cy="4734560"/>
          </a:xfrm>
        </p:spPr>
        <p:txBody>
          <a:bodyPr>
            <a:normAutofit/>
          </a:bodyPr>
          <a:lstStyle/>
          <a:p>
            <a:r>
              <a:rPr lang="en-US" dirty="0"/>
              <a:t>2021:  </a:t>
            </a:r>
            <a:r>
              <a:rPr lang="en-US" dirty="0" smtClean="0"/>
              <a:t>Site selection, Financing and Floor Plans</a:t>
            </a:r>
          </a:p>
          <a:p>
            <a:r>
              <a:rPr lang="en-US" dirty="0" smtClean="0"/>
              <a:t>Worked </a:t>
            </a:r>
            <a:r>
              <a:rPr lang="en-US" dirty="0"/>
              <a:t>with Keller and Lighthouse Realty on site selection. Criteria used in site selection included location (near major highway systems for Delivery), </a:t>
            </a:r>
            <a:r>
              <a:rPr lang="en-US" dirty="0" smtClean="0"/>
              <a:t>cost, on </a:t>
            </a:r>
            <a:r>
              <a:rPr lang="en-US" dirty="0"/>
              <a:t>MUFN </a:t>
            </a:r>
            <a:r>
              <a:rPr lang="en-US" dirty="0" smtClean="0"/>
              <a:t>map, </a:t>
            </a:r>
            <a:r>
              <a:rPr lang="en-US" dirty="0"/>
              <a:t>cellular service, on bus route, other services/amenities available in the area, walkable neighborhood. </a:t>
            </a:r>
            <a:endParaRPr lang="en-US" dirty="0" smtClean="0"/>
          </a:p>
          <a:p>
            <a:r>
              <a:rPr lang="en-US" dirty="0" smtClean="0"/>
              <a:t>The </a:t>
            </a:r>
            <a:r>
              <a:rPr lang="en-US" dirty="0"/>
              <a:t>final site selected that met all criteria is at 2801 Walton Commons Lane in Madison. A purchase and sale agreement has been drafted and signed with the City of Madison, with the goal to close on the sale of the property by May 2022.  </a:t>
            </a:r>
            <a:endParaRPr lang="en-US" dirty="0" smtClean="0"/>
          </a:p>
          <a:p>
            <a:r>
              <a:rPr lang="en-US" dirty="0" smtClean="0"/>
              <a:t>Secured </a:t>
            </a:r>
            <a:r>
              <a:rPr lang="en-US" dirty="0"/>
              <a:t>financing for the project through the Board of Commissioners of Public Lands.  </a:t>
            </a:r>
            <a:endParaRPr lang="en-US" dirty="0" smtClean="0"/>
          </a:p>
          <a:p>
            <a:r>
              <a:rPr lang="en-US" dirty="0" smtClean="0"/>
              <a:t>Spent </a:t>
            </a:r>
            <a:r>
              <a:rPr lang="en-US" dirty="0"/>
              <a:t>the year drawing up floor plans and construction documents.</a:t>
            </a:r>
          </a:p>
          <a:p>
            <a:endParaRPr lang="en-US" dirty="0"/>
          </a:p>
        </p:txBody>
      </p:sp>
    </p:spTree>
    <p:extLst>
      <p:ext uri="{BB962C8B-B14F-4D97-AF65-F5344CB8AC3E}">
        <p14:creationId xmlns:p14="http://schemas.microsoft.com/office/powerpoint/2010/main" val="2119754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059688"/>
          </a:xfrm>
        </p:spPr>
        <p:txBody>
          <a:bodyPr>
            <a:normAutofit fontScale="90000"/>
          </a:bodyPr>
          <a:lstStyle/>
          <a:p>
            <a:r>
              <a:rPr lang="en-US" dirty="0" smtClean="0"/>
              <a:t>Site selection: 2801 Walton commons lane</a:t>
            </a:r>
            <a:endParaRPr lang="en-US" dirty="0"/>
          </a:p>
        </p:txBody>
      </p:sp>
      <p:pic>
        <p:nvPicPr>
          <p:cNvPr id="4" name="Content Placeholder 3"/>
          <p:cNvPicPr>
            <a:picLocks noGrp="1"/>
          </p:cNvPicPr>
          <p:nvPr>
            <p:ph idx="1"/>
          </p:nvPr>
        </p:nvPicPr>
        <p:blipFill rotWithShape="1">
          <a:blip r:embed="rId2"/>
          <a:srcRect l="8847" t="17095" r="43461" b="8451"/>
          <a:stretch/>
        </p:blipFill>
        <p:spPr bwMode="auto">
          <a:xfrm>
            <a:off x="1706880" y="1859280"/>
            <a:ext cx="8534400" cy="48056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90039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60</TotalTime>
  <Words>765</Words>
  <Application>Microsoft Office PowerPoint</Application>
  <PresentationFormat>Widescreen</PresentationFormat>
  <Paragraphs>46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Rockwell</vt:lpstr>
      <vt:lpstr>Rockwell Condensed</vt:lpstr>
      <vt:lpstr>Wingdings</vt:lpstr>
      <vt:lpstr>Wood Type</vt:lpstr>
      <vt:lpstr>Building needs assessment workgroup (BNAW) Update March 2022</vt:lpstr>
      <vt:lpstr>charge</vt:lpstr>
      <vt:lpstr>description</vt:lpstr>
      <vt:lpstr>goals</vt:lpstr>
      <vt:lpstr>Work to date:  2018</vt:lpstr>
      <vt:lpstr>Work to date:  2019</vt:lpstr>
      <vt:lpstr>Work to date:  2020</vt:lpstr>
      <vt:lpstr>Work to date:  2021</vt:lpstr>
      <vt:lpstr>Site selection: 2801 Walton commons lane</vt:lpstr>
      <vt:lpstr>Floor plans</vt:lpstr>
      <vt:lpstr>Work to date:  2022</vt:lpstr>
      <vt:lpstr>May 2023:  move in!</vt:lpstr>
      <vt:lpstr>Budget considerations:  administration</vt:lpstr>
    </vt:vector>
  </TitlesOfParts>
  <Company>South Central Library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needs assessment workgroup (BNAW) Update March 2022</dc:title>
  <dc:creator>Administrator</dc:creator>
  <cp:lastModifiedBy>Administrator</cp:lastModifiedBy>
  <cp:revision>10</cp:revision>
  <dcterms:created xsi:type="dcterms:W3CDTF">2022-03-17T09:54:21Z</dcterms:created>
  <dcterms:modified xsi:type="dcterms:W3CDTF">2022-03-17T10:59:20Z</dcterms:modified>
</cp:coreProperties>
</file>