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82" d="100"/>
          <a:sy n="82" d="100"/>
        </p:scale>
        <p:origin x="37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600"/>
              <a:t>SCLS Delivery Fuel Invoices (15th of each month)</a:t>
            </a:r>
          </a:p>
          <a:p>
            <a:pPr>
              <a:defRPr/>
            </a:pPr>
            <a:r>
              <a:rPr lang="en-US" sz="1600"/>
              <a:t>January 2021 to March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52E-4D0A-AAF1-D8BF58DFE792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52E-4D0A-AAF1-D8BF58DFE792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52E-4D0A-AAF1-D8BF58DFE792}"/>
              </c:ext>
            </c:extLst>
          </c:dPt>
          <c:cat>
            <c:strRef>
              <c:f>Sheet1!$E$5:$E$19</c:f>
              <c:strCache>
                <c:ptCount val="1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  <c:pt idx="12">
                  <c:v>January</c:v>
                </c:pt>
                <c:pt idx="13">
                  <c:v>February</c:v>
                </c:pt>
                <c:pt idx="14">
                  <c:v>March</c:v>
                </c:pt>
              </c:strCache>
            </c:strRef>
          </c:cat>
          <c:val>
            <c:numRef>
              <c:f>Sheet1!$F$5:$F$19</c:f>
              <c:numCache>
                <c:formatCode>"$"#,##0.00_);[Red]\("$"#,##0.00\)</c:formatCode>
                <c:ptCount val="15"/>
                <c:pt idx="0">
                  <c:v>6560.49</c:v>
                </c:pt>
                <c:pt idx="1">
                  <c:v>7294.02</c:v>
                </c:pt>
                <c:pt idx="2">
                  <c:v>8455.1</c:v>
                </c:pt>
                <c:pt idx="3">
                  <c:v>9893</c:v>
                </c:pt>
                <c:pt idx="4">
                  <c:v>9181.4</c:v>
                </c:pt>
                <c:pt idx="5">
                  <c:v>9684.2999999999993</c:v>
                </c:pt>
                <c:pt idx="6">
                  <c:v>9359.76</c:v>
                </c:pt>
                <c:pt idx="7">
                  <c:v>9700.65</c:v>
                </c:pt>
                <c:pt idx="8">
                  <c:v>10281.5</c:v>
                </c:pt>
                <c:pt idx="9">
                  <c:v>10859.88</c:v>
                </c:pt>
                <c:pt idx="10">
                  <c:v>10617.39</c:v>
                </c:pt>
                <c:pt idx="11">
                  <c:v>10328.99</c:v>
                </c:pt>
                <c:pt idx="12">
                  <c:v>9688.0300000000007</c:v>
                </c:pt>
                <c:pt idx="13">
                  <c:v>11062.71</c:v>
                </c:pt>
                <c:pt idx="14">
                  <c:v>10732.78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2E-4D0A-AAF1-D8BF58DFE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8817712"/>
        <c:axId val="438819352"/>
        <c:axId val="0"/>
      </c:bar3DChart>
      <c:catAx>
        <c:axId val="43881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819352"/>
        <c:crosses val="autoZero"/>
        <c:auto val="1"/>
        <c:lblAlgn val="ctr"/>
        <c:lblOffset val="100"/>
        <c:noMultiLvlLbl val="0"/>
      </c:catAx>
      <c:valAx>
        <c:axId val="438819352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81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659329-0930-45D2-AA6B-068967FC8F6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ABF1E15-3E3A-4906-B657-FBE81B5CF44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811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329-0930-45D2-AA6B-068967FC8F6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1E15-3E3A-4906-B657-FBE81B5C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6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329-0930-45D2-AA6B-068967FC8F6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1E15-3E3A-4906-B657-FBE81B5C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0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329-0930-45D2-AA6B-068967FC8F6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1E15-3E3A-4906-B657-FBE81B5CF44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7935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329-0930-45D2-AA6B-068967FC8F6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1E15-3E3A-4906-B657-FBE81B5C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87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329-0930-45D2-AA6B-068967FC8F6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1E15-3E3A-4906-B657-FBE81B5C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4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329-0930-45D2-AA6B-068967FC8F6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1E15-3E3A-4906-B657-FBE81B5C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51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329-0930-45D2-AA6B-068967FC8F6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1E15-3E3A-4906-B657-FBE81B5C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72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329-0930-45D2-AA6B-068967FC8F6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1E15-3E3A-4906-B657-FBE81B5C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9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329-0930-45D2-AA6B-068967FC8F6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1E15-3E3A-4906-B657-FBE81B5C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9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329-0930-45D2-AA6B-068967FC8F6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1E15-3E3A-4906-B657-FBE81B5C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3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329-0930-45D2-AA6B-068967FC8F6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1E15-3E3A-4906-B657-FBE81B5C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5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329-0930-45D2-AA6B-068967FC8F6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1E15-3E3A-4906-B657-FBE81B5C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7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329-0930-45D2-AA6B-068967FC8F6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1E15-3E3A-4906-B657-FBE81B5C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4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329-0930-45D2-AA6B-068967FC8F6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1E15-3E3A-4906-B657-FBE81B5C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9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329-0930-45D2-AA6B-068967FC8F6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1E15-3E3A-4906-B657-FBE81B5C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2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329-0930-45D2-AA6B-068967FC8F6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1E15-3E3A-4906-B657-FBE81B5C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5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659329-0930-45D2-AA6B-068967FC8F6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BF1E15-3E3A-4906-B657-FBE81B5C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5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Delivery - 2023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r>
              <a:rPr lang="en-US" dirty="0" smtClean="0"/>
              <a:t>, </a:t>
            </a:r>
            <a:r>
              <a:rPr lang="en-US" dirty="0" err="1" smtClean="0"/>
              <a:t>plsr</a:t>
            </a:r>
            <a:r>
              <a:rPr lang="en-US" dirty="0" smtClean="0"/>
              <a:t>, &amp; cost formula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formula: 	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944570" y="1979692"/>
            <a:ext cx="821094" cy="419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884242" y="2015397"/>
            <a:ext cx="821094" cy="419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0857" y="1792484"/>
            <a:ext cx="1856792" cy="718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Nominal Base Fee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96557" y="1792484"/>
            <a:ext cx="1856792" cy="718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Volume Based Fee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36229" y="1837764"/>
            <a:ext cx="1856792" cy="718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Postalized</a:t>
            </a:r>
            <a:r>
              <a:rPr lang="en-US" dirty="0" smtClean="0"/>
              <a:t> Fee for Stop Count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643498" y="1847024"/>
            <a:ext cx="1856792" cy="71882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Applying State Aid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643498" y="3147950"/>
            <a:ext cx="1856792" cy="71882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Assessing our costs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70857" y="2757684"/>
            <a:ext cx="1856792" cy="1499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“Shelf” Fee</a:t>
            </a:r>
          </a:p>
          <a:p>
            <a:pPr algn="ctr"/>
            <a:r>
              <a:rPr lang="en-US" dirty="0" smtClean="0"/>
              <a:t>-Supplies, operating, &amp; Management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96557" y="2757684"/>
            <a:ext cx="1856792" cy="1499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Sorting &amp; Handling Costs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36229" y="2757684"/>
            <a:ext cx="1856792" cy="1499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Fleet:  Fuel, Mileage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Tim Drexler has moved over to SCA</a:t>
            </a:r>
          </a:p>
          <a:p>
            <a:r>
              <a:rPr lang="en-US" sz="2600" dirty="0" smtClean="0"/>
              <a:t>Brad Guenther has assumed new duties to cover Tim’s departure</a:t>
            </a:r>
          </a:p>
          <a:p>
            <a:pPr lvl="1"/>
            <a:r>
              <a:rPr lang="en-US" sz="2600" dirty="0" smtClean="0"/>
              <a:t>Intersystem route coverage (Portage Co, Sauk, and Adams Wood)</a:t>
            </a:r>
          </a:p>
          <a:p>
            <a:pPr lvl="1"/>
            <a:r>
              <a:rPr lang="en-US" sz="2600" dirty="0" smtClean="0"/>
              <a:t>Assisting with Statewide coordination</a:t>
            </a:r>
          </a:p>
          <a:p>
            <a:r>
              <a:rPr lang="en-US" sz="2600" dirty="0" smtClean="0"/>
              <a:t>Jeff </a:t>
            </a:r>
            <a:r>
              <a:rPr lang="en-US" sz="2600" dirty="0" err="1" smtClean="0"/>
              <a:t>Grandt-Turke</a:t>
            </a:r>
            <a:r>
              <a:rPr lang="en-US" sz="2600" dirty="0" smtClean="0"/>
              <a:t> has filled the vacancy created by Tim’s departure</a:t>
            </a:r>
          </a:p>
          <a:p>
            <a:pPr lvl="1"/>
            <a:r>
              <a:rPr lang="en-US" sz="2600" dirty="0" smtClean="0"/>
              <a:t>Added Green, Columbia, Dane North, &amp; Dane South (from brad)</a:t>
            </a:r>
          </a:p>
        </p:txBody>
      </p:sp>
    </p:spTree>
    <p:extLst>
      <p:ext uri="{BB962C8B-B14F-4D97-AF65-F5344CB8AC3E}">
        <p14:creationId xmlns:p14="http://schemas.microsoft.com/office/powerpoint/2010/main" val="16301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Inflation:</a:t>
            </a:r>
          </a:p>
          <a:p>
            <a:pPr lvl="1"/>
            <a:r>
              <a:rPr lang="en-US" dirty="0" smtClean="0"/>
              <a:t>Fuel</a:t>
            </a:r>
          </a:p>
          <a:p>
            <a:pPr lvl="1"/>
            <a:r>
              <a:rPr lang="en-US" dirty="0" smtClean="0"/>
              <a:t>Supplies</a:t>
            </a:r>
          </a:p>
          <a:p>
            <a:pPr lvl="1"/>
            <a:r>
              <a:rPr lang="en-US" dirty="0" smtClean="0"/>
              <a:t>New/used trucks</a:t>
            </a:r>
          </a:p>
          <a:p>
            <a:pPr lvl="1"/>
            <a:r>
              <a:rPr lang="en-US" dirty="0" smtClean="0"/>
              <a:t>Wages</a:t>
            </a:r>
          </a:p>
          <a:p>
            <a:pPr lvl="1"/>
            <a:r>
              <a:rPr lang="en-US" dirty="0" smtClean="0"/>
              <a:t>Contracted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Since last march, fuel has increased over:</a:t>
            </a:r>
          </a:p>
          <a:p>
            <a:r>
              <a:rPr lang="en-US" sz="2550" dirty="0" smtClean="0">
                <a:solidFill>
                  <a:srgbClr val="FF0000"/>
                </a:solidFill>
              </a:rPr>
              <a:t>25% </a:t>
            </a:r>
          </a:p>
          <a:p>
            <a:r>
              <a:rPr lang="en-US" dirty="0" smtClean="0"/>
              <a:t>And we are using 10% more fuel to accomplish 5-day statewide delivery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5046663" y="685800"/>
          <a:ext cx="6034087" cy="468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7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oil:  oil changes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Motor oil has </a:t>
            </a:r>
            <a:r>
              <a:rPr lang="en-US" u="sng" dirty="0" smtClean="0">
                <a:solidFill>
                  <a:srgbClr val="FF0000"/>
                </a:solidFill>
              </a:rPr>
              <a:t>doubled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From $380/barrel to $740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Purchased approximately 3 times a year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234" y="483485"/>
            <a:ext cx="3776078" cy="25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From $1.10 per pack of 1200 to $1.48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Currently not in stock!!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343" y="796990"/>
            <a:ext cx="2961692" cy="296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 purchases: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 2021, we paid for 1 used truck and 1 new</a:t>
            </a:r>
          </a:p>
          <a:p>
            <a:pPr lvl="1"/>
            <a:r>
              <a:rPr lang="en-US" dirty="0" smtClean="0"/>
              <a:t>No incentives were offered</a:t>
            </a:r>
          </a:p>
          <a:p>
            <a:pPr lvl="1"/>
            <a:r>
              <a:rPr lang="en-US" dirty="0" smtClean="0"/>
              <a:t>Picked up from La Crosse and Platteville</a:t>
            </a:r>
          </a:p>
          <a:p>
            <a:pPr lvl="1"/>
            <a:r>
              <a:rPr lang="en-US" dirty="0" smtClean="0"/>
              <a:t>The new truck was about 30% more than previous new trucks</a:t>
            </a:r>
          </a:p>
          <a:p>
            <a:pPr lvl="1"/>
            <a:r>
              <a:rPr lang="en-US" dirty="0" smtClean="0"/>
              <a:t>Other systems are scrambling to find trucks</a:t>
            </a:r>
          </a:p>
          <a:p>
            <a:pPr lvl="1"/>
            <a:r>
              <a:rPr lang="en-US" dirty="0" smtClean="0"/>
              <a:t>We sold 3 old vehicles at a very high return (the opposite of what we see in purchasing)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024" y="339887"/>
            <a:ext cx="4488024" cy="299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Implementation workgroups progressing</a:t>
            </a:r>
          </a:p>
          <a:p>
            <a:pPr lvl="1"/>
            <a:r>
              <a:rPr lang="en-US" dirty="0" smtClean="0"/>
              <a:t>Volume, delivery system costs</a:t>
            </a:r>
          </a:p>
          <a:p>
            <a:pPr lvl="1"/>
            <a:r>
              <a:rPr lang="en-US" dirty="0" smtClean="0"/>
              <a:t>Delivery standards</a:t>
            </a:r>
          </a:p>
          <a:p>
            <a:r>
              <a:rPr lang="en-US" dirty="0" smtClean="0"/>
              <a:t>Prelude to expanded implementation of PLSR HUB model</a:t>
            </a:r>
          </a:p>
          <a:p>
            <a:pPr lvl="1"/>
            <a:r>
              <a:rPr lang="en-US" dirty="0" smtClean="0"/>
              <a:t>Northeast</a:t>
            </a:r>
          </a:p>
          <a:p>
            <a:pPr lvl="1"/>
            <a:r>
              <a:rPr lang="en-US" dirty="0" smtClean="0"/>
              <a:t>Southeast</a:t>
            </a:r>
          </a:p>
          <a:p>
            <a:r>
              <a:rPr lang="en-US" dirty="0" smtClean="0"/>
              <a:t>Current model:</a:t>
            </a:r>
          </a:p>
          <a:p>
            <a:pPr lvl="1"/>
            <a:r>
              <a:rPr lang="en-US" dirty="0" err="1" smtClean="0"/>
              <a:t>Waltco</a:t>
            </a:r>
            <a:r>
              <a:rPr lang="en-US" dirty="0" smtClean="0"/>
              <a:t> to La Crosse</a:t>
            </a:r>
          </a:p>
          <a:p>
            <a:pPr lvl="1"/>
            <a:r>
              <a:rPr lang="en-US" dirty="0" smtClean="0"/>
              <a:t>Exchange with Southwest in </a:t>
            </a:r>
            <a:r>
              <a:rPr lang="en-US" dirty="0" err="1" smtClean="0"/>
              <a:t>fennimore</a:t>
            </a: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369" y="685800"/>
            <a:ext cx="3805335" cy="380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9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Met last month;  will be scheduling a meeting to update with some variations of how costs can be distributed</a:t>
            </a:r>
          </a:p>
          <a:p>
            <a:r>
              <a:rPr lang="en-US" dirty="0" smtClean="0"/>
              <a:t>Rapidly changing environment in terms of cost impacts on delivery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198</TotalTime>
  <Words>333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Delivery - 2023</vt:lpstr>
      <vt:lpstr>Update:</vt:lpstr>
      <vt:lpstr>challenges</vt:lpstr>
      <vt:lpstr>Fuel</vt:lpstr>
      <vt:lpstr>Motor oil:  oil changes </vt:lpstr>
      <vt:lpstr>Post its</vt:lpstr>
      <vt:lpstr>Truck purchases: </vt:lpstr>
      <vt:lpstr>PLSR</vt:lpstr>
      <vt:lpstr>Cost formula</vt:lpstr>
      <vt:lpstr>Cost formula:  </vt:lpstr>
    </vt:vector>
  </TitlesOfParts>
  <Company>South Central Library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- 2023</dc:title>
  <dc:creator>CBaumann</dc:creator>
  <cp:lastModifiedBy>CBaumann</cp:lastModifiedBy>
  <cp:revision>13</cp:revision>
  <dcterms:created xsi:type="dcterms:W3CDTF">2022-03-16T15:29:13Z</dcterms:created>
  <dcterms:modified xsi:type="dcterms:W3CDTF">2022-03-17T15:47:37Z</dcterms:modified>
</cp:coreProperties>
</file>