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4" r:id="rId2"/>
    <p:sldId id="284" r:id="rId3"/>
    <p:sldId id="285" r:id="rId4"/>
    <p:sldId id="288" r:id="rId5"/>
    <p:sldId id="276" r:id="rId6"/>
    <p:sldId id="277" r:id="rId7"/>
    <p:sldId id="279" r:id="rId8"/>
    <p:sldId id="289" r:id="rId9"/>
    <p:sldId id="290" r:id="rId10"/>
    <p:sldId id="280" r:id="rId11"/>
    <p:sldId id="291" r:id="rId12"/>
    <p:sldId id="281" r:id="rId13"/>
    <p:sldId id="282" r:id="rId14"/>
    <p:sldId id="283" r:id="rId15"/>
    <p:sldId id="286" r:id="rId16"/>
    <p:sldId id="293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2FBE43-63A1-497C-9BA9-E080215ACDB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33D7BA-79C8-4D8A-BDC1-8468953D6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Multipart DVDs packaging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Tom Campbell (MAD)*, Kathy </a:t>
            </a:r>
            <a:r>
              <a:rPr lang="en-US" dirty="0" err="1"/>
              <a:t>Wolkoff</a:t>
            </a:r>
            <a:r>
              <a:rPr lang="en-US" dirty="0"/>
              <a:t> (MEA), Eric Crow (MTH), Eric Norton (MCM)*, Autumn Baumann (POR), Chris Baker (POR)*, Judy Taft (ACL), Rebecca Swanson (FCH),  Heather Garvey (SUN), Nate </a:t>
            </a:r>
            <a:r>
              <a:rPr lang="en-US" dirty="0" err="1"/>
              <a:t>Snortum</a:t>
            </a:r>
            <a:r>
              <a:rPr lang="en-US" dirty="0"/>
              <a:t> (DCL), Sarah </a:t>
            </a:r>
            <a:r>
              <a:rPr lang="en-US" dirty="0" err="1"/>
              <a:t>Bukrey</a:t>
            </a:r>
            <a:r>
              <a:rPr lang="en-US" dirty="0"/>
              <a:t> (STO), Katelyn Van </a:t>
            </a:r>
            <a:r>
              <a:rPr lang="en-US" dirty="0" err="1"/>
              <a:t>Lankvelt</a:t>
            </a:r>
            <a:r>
              <a:rPr lang="en-US" dirty="0"/>
              <a:t> (SKC), Alison Wirth (STP), Katrina Linde-Moriarty (MNT)*, Jill Porter (MFD), Vicki Teal Lovely (SCLS), Heidi </a:t>
            </a:r>
            <a:r>
              <a:rPr lang="en-US" dirty="0" err="1"/>
              <a:t>Oliversen</a:t>
            </a:r>
            <a:r>
              <a:rPr lang="en-US" dirty="0"/>
              <a:t> (SCLS), Amy </a:t>
            </a:r>
            <a:r>
              <a:rPr lang="en-US" dirty="0" err="1"/>
              <a:t>Gannaway</a:t>
            </a:r>
            <a:r>
              <a:rPr lang="en-US" dirty="0"/>
              <a:t> (SCLS), Kayla </a:t>
            </a:r>
            <a:r>
              <a:rPr lang="en-US" dirty="0" err="1"/>
              <a:t>Linke</a:t>
            </a:r>
            <a:r>
              <a:rPr lang="en-US" dirty="0"/>
              <a:t> (SCLS)</a:t>
            </a:r>
          </a:p>
          <a:p>
            <a:pPr marL="0" indent="0" algn="ctr">
              <a:buNone/>
            </a:pPr>
            <a:r>
              <a:rPr lang="en-US" dirty="0"/>
              <a:t>*Steering Group Member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97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58496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Patron Experience—system surveys—Pros (Eric Norton, McMillan memorial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9624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2800" dirty="0" smtClean="0"/>
              <a:t>Circulating </a:t>
            </a:r>
            <a:r>
              <a:rPr lang="en-US" sz="2800" dirty="0"/>
              <a:t>entire season mimics binge watching on a streaming </a:t>
            </a:r>
            <a:r>
              <a:rPr lang="en-US" sz="2800" dirty="0" smtClean="0"/>
              <a:t>service</a:t>
            </a:r>
          </a:p>
          <a:p>
            <a:pPr fontAlgn="base"/>
            <a:r>
              <a:rPr lang="en-US" sz="2800" dirty="0" smtClean="0"/>
              <a:t>Ease </a:t>
            </a:r>
            <a:r>
              <a:rPr lang="en-US" sz="2800" dirty="0"/>
              <a:t>of browsing/display </a:t>
            </a:r>
            <a:endParaRPr lang="en-US" sz="2800" dirty="0" smtClean="0"/>
          </a:p>
          <a:p>
            <a:pPr fontAlgn="base"/>
            <a:r>
              <a:rPr lang="en-US" sz="2800" dirty="0" smtClean="0"/>
              <a:t>Late </a:t>
            </a:r>
            <a:r>
              <a:rPr lang="en-US" sz="2800" dirty="0"/>
              <a:t>fees on a single </a:t>
            </a:r>
            <a:r>
              <a:rPr lang="en-US" sz="2800" dirty="0" smtClean="0"/>
              <a:t>title</a:t>
            </a:r>
          </a:p>
          <a:p>
            <a:pPr fontAlgn="base"/>
            <a:r>
              <a:rPr lang="en-US" sz="2800" dirty="0" smtClean="0"/>
              <a:t>Finding </a:t>
            </a:r>
            <a:r>
              <a:rPr lang="en-US" sz="2800" dirty="0"/>
              <a:t>items in the catalog, placing holds, and checkout is </a:t>
            </a:r>
            <a:r>
              <a:rPr lang="en-US" sz="2800" dirty="0" smtClean="0"/>
              <a:t>simpler</a:t>
            </a:r>
          </a:p>
          <a:p>
            <a:pPr fontAlgn="base"/>
            <a:r>
              <a:rPr lang="en-US" sz="2800" dirty="0" smtClean="0"/>
              <a:t>Patrons </a:t>
            </a:r>
            <a:r>
              <a:rPr lang="en-US" sz="2800" dirty="0"/>
              <a:t>aren’t as constrained by limits to </a:t>
            </a:r>
            <a:r>
              <a:rPr lang="en-US" sz="2800" dirty="0" smtClean="0"/>
              <a:t>checkouts or </a:t>
            </a:r>
            <a:r>
              <a:rPr lang="en-US" sz="2800" dirty="0"/>
              <a:t>holds</a:t>
            </a:r>
          </a:p>
          <a:p>
            <a:pPr fontAlgn="base"/>
            <a:r>
              <a:rPr lang="en-US" sz="2800" dirty="0"/>
              <a:t>Easier to hand-sell </a:t>
            </a:r>
            <a:r>
              <a:rPr lang="en-US" sz="2800" dirty="0" smtClean="0"/>
              <a:t>to patrons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7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762000"/>
            <a:ext cx="7239000" cy="158496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Patron Experience—system </a:t>
            </a:r>
            <a:r>
              <a:rPr lang="en-US" dirty="0"/>
              <a:t>surveys—Cons (Eric Norton, McMillan </a:t>
            </a:r>
            <a:r>
              <a:rPr lang="en-US" dirty="0" smtClean="0"/>
              <a:t>memorial </a:t>
            </a:r>
            <a:r>
              <a:rPr lang="en-US" dirty="0"/>
              <a:t>library)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239000" cy="461772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No complaints!</a:t>
            </a:r>
          </a:p>
          <a:p>
            <a:pPr fontAlgn="base"/>
            <a:r>
              <a:rPr lang="en-US" dirty="0"/>
              <a:t>Loan period potentially a </a:t>
            </a:r>
            <a:r>
              <a:rPr lang="en-US" dirty="0" smtClean="0"/>
              <a:t>problem</a:t>
            </a:r>
          </a:p>
          <a:p>
            <a:pPr fontAlgn="base"/>
            <a:r>
              <a:rPr lang="en-US" dirty="0"/>
              <a:t>Larger charge for set if </a:t>
            </a:r>
            <a:r>
              <a:rPr lang="en-US" dirty="0" smtClean="0"/>
              <a:t>lost/damaged</a:t>
            </a:r>
          </a:p>
          <a:p>
            <a:pPr fontAlgn="base"/>
            <a:r>
              <a:rPr lang="en-US" dirty="0"/>
              <a:t>Check out of entire series prevents other patrons from using a part of that </a:t>
            </a:r>
            <a:r>
              <a:rPr lang="en-US" dirty="0" smtClean="0"/>
              <a:t>series</a:t>
            </a:r>
          </a:p>
          <a:p>
            <a:pPr fontAlgn="base"/>
            <a:r>
              <a:rPr lang="en-US" dirty="0"/>
              <a:t>What to do with set with missing/damaged disc</a:t>
            </a:r>
          </a:p>
        </p:txBody>
      </p:sp>
    </p:spTree>
    <p:extLst>
      <p:ext uri="{BB962C8B-B14F-4D97-AF65-F5344CB8AC3E}">
        <p14:creationId xmlns:p14="http://schemas.microsoft.com/office/powerpoint/2010/main" val="89907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0" dirty="0" smtClean="0"/>
              <a:t>Packaging, organization &amp; space (</a:t>
            </a:r>
            <a:r>
              <a:rPr lang="en-US" b="0" dirty="0" err="1" smtClean="0"/>
              <a:t>chris</a:t>
            </a:r>
            <a:r>
              <a:rPr lang="en-US" b="0" dirty="0" smtClean="0"/>
              <a:t> baker, portage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846320"/>
          </a:xfrm>
        </p:spPr>
        <p:txBody>
          <a:bodyPr/>
          <a:lstStyle/>
          <a:p>
            <a:pPr fontAlgn="base"/>
            <a:r>
              <a:rPr lang="en-US" dirty="0"/>
              <a:t>What type of shelving do you use for DVDs?</a:t>
            </a:r>
          </a:p>
          <a:p>
            <a:pPr fontAlgn="base"/>
            <a:r>
              <a:rPr lang="en-US" dirty="0"/>
              <a:t>Traditional vs </a:t>
            </a:r>
            <a:r>
              <a:rPr lang="en-US" dirty="0" smtClean="0"/>
              <a:t>non-traditional packaging</a:t>
            </a:r>
          </a:p>
          <a:p>
            <a:pPr fontAlgn="base"/>
            <a:r>
              <a:rPr lang="en-US" sz="2800" dirty="0" err="1"/>
              <a:t>Slimline</a:t>
            </a:r>
            <a:r>
              <a:rPr lang="en-US" sz="2800" dirty="0"/>
              <a:t> packaging vs. regular</a:t>
            </a:r>
          </a:p>
          <a:p>
            <a:pPr fontAlgn="base"/>
            <a:r>
              <a:rPr lang="en-US" sz="2800" dirty="0"/>
              <a:t>Purchasing options</a:t>
            </a:r>
          </a:p>
          <a:p>
            <a:pPr lvl="1" fontAlgn="base"/>
            <a:r>
              <a:rPr lang="en-US" sz="2400" dirty="0"/>
              <a:t>Cases only</a:t>
            </a:r>
          </a:p>
          <a:p>
            <a:pPr lvl="1" fontAlgn="base"/>
            <a:r>
              <a:rPr lang="en-US" sz="2400" dirty="0"/>
              <a:t>Pre-processed from vendors</a:t>
            </a:r>
          </a:p>
          <a:p>
            <a:pPr lvl="1" fontAlgn="base"/>
            <a:r>
              <a:rPr lang="en-US" sz="2400" dirty="0"/>
              <a:t>Midwest Tape, Baker &amp; Taylor, Ingram, </a:t>
            </a:r>
            <a:r>
              <a:rPr lang="en-US" sz="2400" dirty="0" err="1"/>
              <a:t>Demco</a:t>
            </a:r>
            <a:r>
              <a:rPr lang="en-US" sz="2400" dirty="0"/>
              <a:t> (cases only), CCI Solutions (ring cases)</a:t>
            </a:r>
          </a:p>
          <a:p>
            <a:pPr fontAlgn="base"/>
            <a:r>
              <a:rPr lang="en-US" sz="2800" dirty="0"/>
              <a:t>Potential cost savings: barcodes, labels, RFID tags, packaging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2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685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ILS Circulation Adjustments (</a:t>
            </a:r>
            <a:r>
              <a:rPr lang="en-US" b="0" dirty="0" err="1"/>
              <a:t>chris</a:t>
            </a:r>
            <a:r>
              <a:rPr lang="en-US" b="0" dirty="0"/>
              <a:t> baker, portage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2032462"/>
            <a:ext cx="7239000" cy="4846320"/>
          </a:xfrm>
        </p:spPr>
        <p:txBody>
          <a:bodyPr/>
          <a:lstStyle/>
          <a:p>
            <a:r>
              <a:rPr lang="en-US" dirty="0"/>
              <a:t>Item loan period: this will be determined post </a:t>
            </a:r>
            <a:r>
              <a:rPr lang="en-US" dirty="0" smtClean="0"/>
              <a:t>decision</a:t>
            </a:r>
          </a:p>
          <a:p>
            <a:pPr lvl="1"/>
            <a:r>
              <a:rPr lang="en-US" dirty="0" smtClean="0"/>
              <a:t>Leaning toward 14 days</a:t>
            </a:r>
          </a:p>
          <a:p>
            <a:pPr lvl="0"/>
            <a:r>
              <a:rPr lang="en-US" sz="2800" dirty="0"/>
              <a:t>Number of DVD checkout limits per library (local decision</a:t>
            </a:r>
            <a:r>
              <a:rPr lang="en-US" sz="2800" dirty="0" smtClean="0"/>
              <a:t>)</a:t>
            </a:r>
          </a:p>
          <a:p>
            <a:pPr lvl="0"/>
            <a:r>
              <a:rPr lang="en-US" dirty="0"/>
              <a:t>Lost items: this will ultimately fall under owning library </a:t>
            </a:r>
            <a:r>
              <a:rPr lang="en-US" dirty="0" smtClean="0"/>
              <a:t>policy</a:t>
            </a:r>
          </a:p>
          <a:p>
            <a:pPr lvl="0"/>
            <a:r>
              <a:rPr lang="en-US" sz="2400" dirty="0" smtClean="0"/>
              <a:t>Disc pool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8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Retroactive Changes (</a:t>
            </a:r>
            <a:r>
              <a:rPr lang="en-US" dirty="0"/>
              <a:t>Katrina </a:t>
            </a:r>
            <a:r>
              <a:rPr lang="en-US" dirty="0" smtClean="0"/>
              <a:t>Linde-Moriarty, Monticello public library)</a:t>
            </a:r>
            <a:r>
              <a:rPr lang="en-US" b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2011680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 this time only considering new titles moving forward</a:t>
            </a:r>
          </a:p>
          <a:p>
            <a:r>
              <a:rPr lang="en-US" dirty="0" smtClean="0"/>
              <a:t>What retro would look like (one title at a time)</a:t>
            </a:r>
          </a:p>
          <a:p>
            <a:pPr lvl="1"/>
            <a:r>
              <a:rPr lang="en-US" dirty="0" smtClean="0"/>
              <a:t>Cataloging</a:t>
            </a:r>
          </a:p>
          <a:p>
            <a:pPr lvl="1"/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Transition for patrons</a:t>
            </a:r>
          </a:p>
          <a:p>
            <a:r>
              <a:rPr lang="en-US" dirty="0" smtClean="0"/>
              <a:t>No retro vs. retro</a:t>
            </a:r>
          </a:p>
          <a:p>
            <a:r>
              <a:rPr lang="en-US" dirty="0" smtClean="0"/>
              <a:t>Poll: </a:t>
            </a:r>
            <a:r>
              <a:rPr lang="en-US" dirty="0"/>
              <a:t>If the vote to begin packaging multi-part television series DVD sets </a:t>
            </a:r>
            <a:r>
              <a:rPr lang="en-US" dirty="0" smtClean="0"/>
              <a:t>together passes, </a:t>
            </a:r>
            <a:r>
              <a:rPr lang="en-US" dirty="0"/>
              <a:t>starting with new titles in </a:t>
            </a:r>
            <a:r>
              <a:rPr lang="en-US" dirty="0" err="1"/>
              <a:t>LINKcat</a:t>
            </a:r>
            <a:r>
              <a:rPr lang="en-US" dirty="0"/>
              <a:t>, are you willing to consider retrospective packaging in a phased in version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3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libraries will go through this </a:t>
            </a:r>
            <a:r>
              <a:rPr lang="en-US" dirty="0" smtClean="0"/>
              <a:t>together.</a:t>
            </a:r>
            <a:endParaRPr lang="en-US" dirty="0"/>
          </a:p>
          <a:p>
            <a:pPr fontAlgn="base"/>
            <a:r>
              <a:rPr lang="en-US" dirty="0" smtClean="0"/>
              <a:t>If </a:t>
            </a:r>
            <a:r>
              <a:rPr lang="en-US" dirty="0"/>
              <a:t>the decision is made to circulate sets together, there will be many ripple effects and things to work through.</a:t>
            </a:r>
          </a:p>
          <a:p>
            <a:pPr fontAlgn="base"/>
            <a:r>
              <a:rPr lang="en-US" dirty="0"/>
              <a:t>Identify major issues related to the decision and start working through </a:t>
            </a:r>
            <a:r>
              <a:rPr lang="en-US" dirty="0" smtClean="0"/>
              <a:t>those.</a:t>
            </a:r>
          </a:p>
          <a:p>
            <a:pPr lvl="1" fontAlgn="base"/>
            <a:r>
              <a:rPr lang="en-US" dirty="0" smtClean="0"/>
              <a:t>Over </a:t>
            </a:r>
            <a:r>
              <a:rPr lang="en-US" dirty="0"/>
              <a:t>time, there will be fewer “older” titles purchased. Over time, older titles will disappear from the system.</a:t>
            </a:r>
          </a:p>
          <a:p>
            <a:pPr fontAlgn="base"/>
            <a:r>
              <a:rPr lang="en-US" dirty="0"/>
              <a:t>This decision is long-term and does not need to affect everything </a:t>
            </a:r>
            <a:r>
              <a:rPr lang="en-US" dirty="0" smtClean="0"/>
              <a:t>immediately.</a:t>
            </a:r>
          </a:p>
          <a:p>
            <a:pPr fontAlgn="base"/>
            <a:r>
              <a:rPr lang="en-US" dirty="0" smtClean="0"/>
              <a:t>Each </a:t>
            </a:r>
            <a:r>
              <a:rPr lang="en-US" dirty="0"/>
              <a:t>library needs to consider the issues and vote for what works best for the library.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1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 to May 19, 2022 All </a:t>
            </a:r>
            <a:r>
              <a:rPr lang="en-US" dirty="0" smtClean="0"/>
              <a:t>Directors</a:t>
            </a:r>
          </a:p>
          <a:p>
            <a:pPr lvl="1"/>
            <a:r>
              <a:rPr lang="en-US" dirty="0" smtClean="0"/>
              <a:t>Discuss </a:t>
            </a:r>
            <a:r>
              <a:rPr lang="en-US" dirty="0"/>
              <a:t>at clusters; Possibly discuss 14 day loan period</a:t>
            </a:r>
          </a:p>
          <a:p>
            <a:r>
              <a:rPr lang="en-US" dirty="0" smtClean="0"/>
              <a:t>May </a:t>
            </a:r>
            <a:r>
              <a:rPr lang="en-US" dirty="0"/>
              <a:t>19, 2022 Vote</a:t>
            </a:r>
          </a:p>
          <a:p>
            <a:r>
              <a:rPr lang="en-US" dirty="0" smtClean="0"/>
              <a:t>If </a:t>
            </a:r>
            <a:r>
              <a:rPr lang="en-US" dirty="0"/>
              <a:t>vote passes</a:t>
            </a:r>
          </a:p>
          <a:p>
            <a:pPr lvl="1"/>
            <a:r>
              <a:rPr lang="en-US" dirty="0" smtClean="0"/>
              <a:t>Form </a:t>
            </a:r>
            <a:r>
              <a:rPr lang="en-US" dirty="0"/>
              <a:t>workgroup to work through issues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workflow, Policies, Update the documentation, etc.</a:t>
            </a:r>
          </a:p>
          <a:p>
            <a:pPr lvl="1"/>
            <a:r>
              <a:rPr lang="en-US" dirty="0" smtClean="0"/>
              <a:t>Libraries </a:t>
            </a:r>
            <a:r>
              <a:rPr lang="en-US" dirty="0"/>
              <a:t>will need to resolve packaging, shelving, and labelling issues.</a:t>
            </a:r>
          </a:p>
          <a:p>
            <a:pPr lvl="1"/>
            <a:r>
              <a:rPr lang="en-US" dirty="0" smtClean="0"/>
              <a:t>July 12, </a:t>
            </a:r>
            <a:r>
              <a:rPr lang="en-US" dirty="0"/>
              <a:t>2022 Circulation Services discusses and recommends new Item Type</a:t>
            </a:r>
          </a:p>
          <a:p>
            <a:pPr lvl="1"/>
            <a:r>
              <a:rPr lang="en-US" dirty="0" smtClean="0"/>
              <a:t>August </a:t>
            </a:r>
            <a:r>
              <a:rPr lang="en-US" dirty="0"/>
              <a:t>1, 2022 ILS Committee approves new Item Type and any other policy </a:t>
            </a:r>
            <a:r>
              <a:rPr lang="en-US" dirty="0" smtClean="0"/>
              <a:t>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65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</a:t>
            </a:r>
            <a:r>
              <a:rPr lang="en-US" dirty="0"/>
              <a:t>1, change for all new titles goes into effect</a:t>
            </a:r>
          </a:p>
          <a:p>
            <a:r>
              <a:rPr lang="en-US" dirty="0" smtClean="0"/>
              <a:t>Post </a:t>
            </a:r>
            <a:r>
              <a:rPr lang="en-US" dirty="0"/>
              <a:t>September 1, 2022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types of multi-part DVD/</a:t>
            </a:r>
            <a:r>
              <a:rPr lang="en-US" dirty="0" err="1"/>
              <a:t>Bluray</a:t>
            </a:r>
            <a:r>
              <a:rPr lang="en-US" dirty="0"/>
              <a:t> sets may be considered by the Collection Maintenance Subcommittee later.</a:t>
            </a:r>
          </a:p>
          <a:p>
            <a:pPr lvl="1"/>
            <a:r>
              <a:rPr lang="en-US" dirty="0" smtClean="0"/>
              <a:t>Retroactive </a:t>
            </a:r>
            <a:r>
              <a:rPr lang="en-US" dirty="0"/>
              <a:t>changes—will be explored after the initial change; may start with a pilot project for libraries that are ready</a:t>
            </a:r>
          </a:p>
        </p:txBody>
      </p:sp>
    </p:spTree>
    <p:extLst>
      <p:ext uri="{BB962C8B-B14F-4D97-AF65-F5344CB8AC3E}">
        <p14:creationId xmlns:p14="http://schemas.microsoft.com/office/powerpoint/2010/main" val="150178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Multi-Part DVDs packaging </a:t>
            </a:r>
            <a:r>
              <a:rPr lang="en-US" dirty="0"/>
              <a:t>Work Group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making a recommendation</a:t>
            </a:r>
          </a:p>
          <a:p>
            <a:r>
              <a:rPr lang="en-US" dirty="0" smtClean="0"/>
              <a:t>Sharing information from process</a:t>
            </a:r>
          </a:p>
          <a:p>
            <a:pPr lvl="1"/>
            <a:r>
              <a:rPr lang="en-US" dirty="0" smtClean="0"/>
              <a:t>Surveyed SCLS member libraries April/May 2021</a:t>
            </a:r>
          </a:p>
          <a:p>
            <a:pPr lvl="1"/>
            <a:r>
              <a:rPr lang="en-US" dirty="0" smtClean="0"/>
              <a:t>Work Group discussed topics</a:t>
            </a:r>
          </a:p>
          <a:p>
            <a:pPr lvl="2"/>
            <a:r>
              <a:rPr lang="en-US" dirty="0" smtClean="0"/>
              <a:t>10 meetings between 3/2/2021 and 3/2/2022 </a:t>
            </a:r>
          </a:p>
          <a:p>
            <a:pPr lvl="2"/>
            <a:r>
              <a:rPr lang="en-US" dirty="0" smtClean="0"/>
              <a:t>15 member library participants from 13 libraries and all 7 SCLS counties</a:t>
            </a:r>
          </a:p>
          <a:p>
            <a:pPr lvl="1"/>
            <a:r>
              <a:rPr lang="en-US" dirty="0" smtClean="0"/>
              <a:t>Surveyed Wisconsin Public Systems</a:t>
            </a:r>
          </a:p>
          <a:p>
            <a:pPr lvl="1"/>
            <a:r>
              <a:rPr lang="en-US" dirty="0" smtClean="0"/>
              <a:t>Gathered data</a:t>
            </a:r>
          </a:p>
          <a:p>
            <a:r>
              <a:rPr lang="en-US" dirty="0" smtClean="0"/>
              <a:t>All libraries will go through this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5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to Directors: May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Would your library like to begin packaging and circulating multi-part fiction television series and mini-series DVD/</a:t>
            </a:r>
            <a:r>
              <a:rPr lang="en-US" dirty="0" err="1"/>
              <a:t>Bluray</a:t>
            </a:r>
            <a:r>
              <a:rPr lang="en-US" dirty="0"/>
              <a:t> sets together, starting with new titles in </a:t>
            </a:r>
            <a:r>
              <a:rPr lang="en-US" dirty="0" err="1"/>
              <a:t>LINKcat</a:t>
            </a:r>
            <a:r>
              <a:rPr lang="en-US" dirty="0"/>
              <a:t> beginning on September </a:t>
            </a:r>
            <a:r>
              <a:rPr lang="en-US" dirty="0" smtClean="0"/>
              <a:t>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or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5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Circulation decline affecting funding</a:t>
            </a:r>
          </a:p>
          <a:p>
            <a:r>
              <a:rPr lang="en-US" dirty="0" smtClean="0"/>
              <a:t>Changes in cataloging</a:t>
            </a:r>
          </a:p>
          <a:p>
            <a:r>
              <a:rPr lang="en-US" dirty="0" smtClean="0"/>
              <a:t>Change in loan period required due to more discs circulated at once</a:t>
            </a:r>
          </a:p>
          <a:p>
            <a:r>
              <a:rPr lang="en-US" dirty="0" smtClean="0"/>
              <a:t>Handling lost and damaged item charges</a:t>
            </a:r>
          </a:p>
          <a:p>
            <a:r>
              <a:rPr lang="en-US" dirty="0" smtClean="0"/>
              <a:t>Patron experience with searching and placing 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0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Circulation Data (</a:t>
            </a:r>
            <a:r>
              <a:rPr lang="en-US" dirty="0" err="1" smtClean="0"/>
              <a:t>tracie</a:t>
            </a:r>
            <a:r>
              <a:rPr lang="en-US" dirty="0" smtClean="0"/>
              <a:t> miller and </a:t>
            </a:r>
            <a:r>
              <a:rPr lang="en-US" dirty="0" err="1" smtClean="0"/>
              <a:t>tim</a:t>
            </a:r>
            <a:r>
              <a:rPr lang="en-US" dirty="0" smtClean="0"/>
              <a:t> Drexler, </a:t>
            </a:r>
            <a:r>
              <a:rPr lang="en-US" dirty="0" err="1" smtClean="0"/>
              <a:t>scls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funding is based on circulation, home county, and adjacent county </a:t>
            </a:r>
            <a:r>
              <a:rPr lang="en-US" dirty="0" smtClean="0"/>
              <a:t>funding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figuring out what effect this change could have, it will depend on how your costs break out and where your circulation originates (county or municipality)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3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 / OLL (Kathy </a:t>
            </a:r>
            <a:r>
              <a:rPr lang="en-US" dirty="0" err="1" smtClean="0"/>
              <a:t>Wolkoff</a:t>
            </a:r>
            <a:r>
              <a:rPr lang="en-US" dirty="0" smtClean="0"/>
              <a:t>, Madison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/>
              <a:t>Standard ILL/OLL practice is to lend full </a:t>
            </a:r>
            <a:r>
              <a:rPr lang="en-US" dirty="0" smtClean="0"/>
              <a:t>sets</a:t>
            </a:r>
          </a:p>
          <a:p>
            <a:r>
              <a:rPr lang="en-US" dirty="0" err="1" smtClean="0"/>
              <a:t>Circ</a:t>
            </a:r>
            <a:r>
              <a:rPr lang="en-US" dirty="0" smtClean="0"/>
              <a:t>/statistics </a:t>
            </a:r>
            <a:r>
              <a:rPr lang="en-US" dirty="0"/>
              <a:t>effects will likely be </a:t>
            </a:r>
            <a:r>
              <a:rPr lang="en-US" dirty="0" smtClean="0"/>
              <a:t>minimal</a:t>
            </a:r>
          </a:p>
          <a:p>
            <a:r>
              <a:rPr lang="en-US" dirty="0" smtClean="0"/>
              <a:t>More </a:t>
            </a:r>
            <a:r>
              <a:rPr lang="en-US" dirty="0"/>
              <a:t>streamlined and efficient process for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Currently </a:t>
            </a:r>
            <a:r>
              <a:rPr lang="en-US" dirty="0"/>
              <a:t>have to borrow full sets anyway for</a:t>
            </a:r>
          </a:p>
          <a:p>
            <a:r>
              <a:rPr lang="en-US" dirty="0"/>
              <a:t>SCLS patrons when we’re missing one disc</a:t>
            </a:r>
          </a:p>
        </p:txBody>
      </p:sp>
    </p:spTree>
    <p:extLst>
      <p:ext uri="{BB962C8B-B14F-4D97-AF65-F5344CB8AC3E}">
        <p14:creationId xmlns:p14="http://schemas.microsoft.com/office/powerpoint/2010/main" val="406959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Cataloging (Tom Campbell, Madison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Summary of current process for adding new multi-part TV sets</a:t>
            </a:r>
          </a:p>
          <a:p>
            <a:pPr lvl="1" fontAlgn="base"/>
            <a:r>
              <a:rPr lang="en-US" dirty="0"/>
              <a:t>No BSE’s</a:t>
            </a:r>
          </a:p>
          <a:p>
            <a:pPr lvl="1" fontAlgn="base"/>
            <a:r>
              <a:rPr lang="en-US" dirty="0" err="1"/>
              <a:t>GetIt</a:t>
            </a:r>
            <a:r>
              <a:rPr lang="en-US" dirty="0"/>
              <a:t> Acquisitions—can’t send the on order titles to the catalog</a:t>
            </a:r>
          </a:p>
          <a:p>
            <a:pPr lvl="1" fontAlgn="base"/>
            <a:r>
              <a:rPr lang="en-US" dirty="0"/>
              <a:t>Sets sent to MAD-TS for cataloging, either physically or scans e-mailed to </a:t>
            </a:r>
            <a:r>
              <a:rPr lang="en-US" dirty="0" err="1"/>
              <a:t>multipartcataloging</a:t>
            </a:r>
            <a:r>
              <a:rPr lang="en-US" dirty="0"/>
              <a:t> e-mail address</a:t>
            </a:r>
          </a:p>
          <a:p>
            <a:pPr lvl="1" fontAlgn="base"/>
            <a:r>
              <a:rPr lang="en-US" dirty="0"/>
              <a:t>MAD-TS adds catalog records for each disc containing episodes</a:t>
            </a:r>
          </a:p>
          <a:p>
            <a:pPr lvl="1" fontAlgn="base"/>
            <a:r>
              <a:rPr lang="en-US" dirty="0"/>
              <a:t>Discs sent back to owning library or e-mail sent with bibliographic record numbers for each disc 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9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Cataloging (Tom Campbell, Madison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2800" dirty="0"/>
              <a:t>Changes should TV sets circulate together</a:t>
            </a:r>
          </a:p>
          <a:p>
            <a:pPr lvl="1" fontAlgn="base"/>
            <a:r>
              <a:rPr lang="en-US" sz="2400" dirty="0"/>
              <a:t>BSEs could be immediately created for most sets</a:t>
            </a:r>
          </a:p>
          <a:p>
            <a:pPr lvl="1" fontAlgn="base"/>
            <a:r>
              <a:rPr lang="en-US" sz="2400" dirty="0" err="1" smtClean="0"/>
              <a:t>GetIt</a:t>
            </a:r>
            <a:r>
              <a:rPr lang="en-US" sz="2400" dirty="0" smtClean="0"/>
              <a:t> </a:t>
            </a:r>
            <a:r>
              <a:rPr lang="en-US" sz="2400" dirty="0"/>
              <a:t>Acquisitions—will be able to send the on order titles to the catalog</a:t>
            </a:r>
          </a:p>
          <a:p>
            <a:pPr lvl="1" fontAlgn="base"/>
            <a:r>
              <a:rPr lang="en-US" sz="2400" dirty="0"/>
              <a:t>Cataloging time decreases</a:t>
            </a:r>
          </a:p>
          <a:p>
            <a:pPr lvl="0"/>
            <a:r>
              <a:rPr lang="en-US" sz="2800" dirty="0"/>
              <a:t>Outstanding questions</a:t>
            </a:r>
          </a:p>
          <a:p>
            <a:pPr lvl="1"/>
            <a:r>
              <a:rPr lang="en-US" sz="2400" dirty="0"/>
              <a:t>Sets covering multiple or partial seasons</a:t>
            </a:r>
          </a:p>
          <a:p>
            <a:pPr lvl="2"/>
            <a:r>
              <a:rPr lang="en-US" dirty="0"/>
              <a:t>Catalog together or separate by season</a:t>
            </a:r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to deal with matches to existing disc records</a:t>
            </a:r>
          </a:p>
          <a:p>
            <a:pPr lvl="1"/>
            <a:r>
              <a:rPr lang="en-US" sz="2500" dirty="0" smtClean="0"/>
              <a:t>Blu-ray/DVD </a:t>
            </a:r>
            <a:r>
              <a:rPr lang="en-US" sz="2500" dirty="0"/>
              <a:t>combos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1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Cataloging (Tom Campbell, Madison public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Information from questions to other systems</a:t>
            </a:r>
          </a:p>
          <a:p>
            <a:pPr lvl="1"/>
            <a:r>
              <a:rPr lang="en-US" sz="2400" dirty="0"/>
              <a:t>Given the option of circulating either as a set or split by disc, most are choosing to circulate as a set</a:t>
            </a:r>
          </a:p>
          <a:p>
            <a:pPr lvl="1"/>
            <a:r>
              <a:rPr lang="en-US" sz="2400" dirty="0"/>
              <a:t>If both set and disc records are in the catalog, they are distinguished primarily through fields such as title, edition, extent and contents</a:t>
            </a:r>
          </a:p>
        </p:txBody>
      </p:sp>
    </p:spTree>
    <p:extLst>
      <p:ext uri="{BB962C8B-B14F-4D97-AF65-F5344CB8AC3E}">
        <p14:creationId xmlns:p14="http://schemas.microsoft.com/office/powerpoint/2010/main" val="4270806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1492</TotalTime>
  <Words>1088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Trebuchet MS</vt:lpstr>
      <vt:lpstr>Wingdings</vt:lpstr>
      <vt:lpstr>Wingdings 2</vt:lpstr>
      <vt:lpstr>Opulent</vt:lpstr>
      <vt:lpstr>Multipart DVDs packaging Work group</vt:lpstr>
      <vt:lpstr>Multi-Part DVDs packaging Work Group  </vt:lpstr>
      <vt:lpstr>Question to Directors: May 19</vt:lpstr>
      <vt:lpstr>Top issues</vt:lpstr>
      <vt:lpstr>Circulation Data (tracie miller and tim Drexler, scls)</vt:lpstr>
      <vt:lpstr>ILL / OLL (Kathy Wolkoff, Madison public library)</vt:lpstr>
      <vt:lpstr>Cataloging (Tom Campbell, Madison public library)</vt:lpstr>
      <vt:lpstr>Cataloging (Tom Campbell, Madison public library)</vt:lpstr>
      <vt:lpstr>Cataloging (Tom Campbell, Madison public library)</vt:lpstr>
      <vt:lpstr> Patron Experience—system surveys—Pros (Eric Norton, McMillan memorial library)</vt:lpstr>
      <vt:lpstr> Patron Experience—system surveys—Cons (Eric Norton, McMillan memorial library)</vt:lpstr>
      <vt:lpstr> Packaging, organization &amp; space (chris baker, portage public library)</vt:lpstr>
      <vt:lpstr> ILS Circulation Adjustments (chris baker, portage public library)</vt:lpstr>
      <vt:lpstr>Retroactive Changes (Katrina Linde-Moriarty, Monticello public library) </vt:lpstr>
      <vt:lpstr>General Tenets</vt:lpstr>
      <vt:lpstr>What’s next?</vt:lpstr>
      <vt:lpstr>What’s next?</vt:lpstr>
    </vt:vector>
  </TitlesOfParts>
  <Company>South Central Library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and ILS</dc:title>
  <dc:creator>SCLS</dc:creator>
  <cp:lastModifiedBy>SCLS</cp:lastModifiedBy>
  <cp:revision>67</cp:revision>
  <dcterms:created xsi:type="dcterms:W3CDTF">2015-07-16T01:29:59Z</dcterms:created>
  <dcterms:modified xsi:type="dcterms:W3CDTF">2022-03-17T13:40:48Z</dcterms:modified>
</cp:coreProperties>
</file>