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10"/>
  </p:notesMasterIdLst>
  <p:sldIdLst>
    <p:sldId id="256" r:id="rId2"/>
    <p:sldId id="268" r:id="rId3"/>
    <p:sldId id="272" r:id="rId4"/>
    <p:sldId id="276" r:id="rId5"/>
    <p:sldId id="271" r:id="rId6"/>
    <p:sldId id="277" r:id="rId7"/>
    <p:sldId id="278"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4660"/>
  </p:normalViewPr>
  <p:slideViewPr>
    <p:cSldViewPr>
      <p:cViewPr varScale="1">
        <p:scale>
          <a:sx n="105" d="100"/>
          <a:sy n="105" d="100"/>
        </p:scale>
        <p:origin x="12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E979C1-E4CD-4A6B-9511-A03230BEA5F0}" type="datetimeFigureOut">
              <a:rPr lang="en-US" smtClean="0"/>
              <a:pPr/>
              <a:t>3/17/2022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F957C-4D3B-4237-B652-287F15C0DFA2}" type="slidenum">
              <a:rPr lang="en-US" smtClean="0"/>
              <a:pPr/>
              <a:t>‹#›</a:t>
            </a:fld>
            <a:endParaRPr lang="en-US"/>
          </a:p>
        </p:txBody>
      </p:sp>
    </p:spTree>
    <p:extLst>
      <p:ext uri="{BB962C8B-B14F-4D97-AF65-F5344CB8AC3E}">
        <p14:creationId xmlns:p14="http://schemas.microsoft.com/office/powerpoint/2010/main" val="184185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DD1C9-B6D8-4B5A-AEED-A36A7246ACED}"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9D7B4-F8E6-44D2-A9CA-6149F297479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06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DD1C9-B6D8-4B5A-AEED-A36A7246ACED}"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420026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DD1C9-B6D8-4B5A-AEED-A36A7246ACED}"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3009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DD1C9-B6D8-4B5A-AEED-A36A7246ACED}"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33095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DDD1C9-B6D8-4B5A-AEED-A36A7246ACED}"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9D7B4-F8E6-44D2-A9CA-6149F297479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54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DDD1C9-B6D8-4B5A-AEED-A36A7246ACED}"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223717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DDD1C9-B6D8-4B5A-AEED-A36A7246ACED}" type="datetimeFigureOut">
              <a:rPr lang="en-US" smtClean="0"/>
              <a:pPr/>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395441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DDD1C9-B6D8-4B5A-AEED-A36A7246ACED}" type="datetimeFigureOut">
              <a:rPr lang="en-US" smtClean="0"/>
              <a:pPr/>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307845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DDD1C9-B6D8-4B5A-AEED-A36A7246ACED}" type="datetimeFigureOut">
              <a:rPr lang="en-US" smtClean="0"/>
              <a:pPr/>
              <a:t>3/17/2022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324735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ADDD1C9-B6D8-4B5A-AEED-A36A7246ACED}" type="datetimeFigureOut">
              <a:rPr lang="en-US" smtClean="0"/>
              <a:pPr/>
              <a:t>3/17/2022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D9D7B4-F8E6-44D2-A9CA-6149F2974791}" type="slidenum">
              <a:rPr lang="en-US" smtClean="0"/>
              <a:pPr/>
              <a:t>‹#›</a:t>
            </a:fld>
            <a:endParaRPr lang="en-US"/>
          </a:p>
        </p:txBody>
      </p:sp>
    </p:spTree>
    <p:extLst>
      <p:ext uri="{BB962C8B-B14F-4D97-AF65-F5344CB8AC3E}">
        <p14:creationId xmlns:p14="http://schemas.microsoft.com/office/powerpoint/2010/main" val="421669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DDD1C9-B6D8-4B5A-AEED-A36A7246ACED}"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9D7B4-F8E6-44D2-A9CA-6149F2974791}" type="slidenum">
              <a:rPr lang="en-US" smtClean="0"/>
              <a:pPr/>
              <a:t>‹#›</a:t>
            </a:fld>
            <a:endParaRPr lang="en-US"/>
          </a:p>
        </p:txBody>
      </p:sp>
    </p:spTree>
    <p:extLst>
      <p:ext uri="{BB962C8B-B14F-4D97-AF65-F5344CB8AC3E}">
        <p14:creationId xmlns:p14="http://schemas.microsoft.com/office/powerpoint/2010/main" val="23561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ADDD1C9-B6D8-4B5A-AEED-A36A7246ACED}" type="datetimeFigureOut">
              <a:rPr lang="en-US" smtClean="0"/>
              <a:pPr/>
              <a:t>3/17/2022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ED9D7B4-F8E6-44D2-A9CA-6149F2974791}"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42363"/>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13" y="1371600"/>
            <a:ext cx="5826719" cy="1646302"/>
          </a:xfrm>
        </p:spPr>
        <p:txBody>
          <a:bodyPr>
            <a:noAutofit/>
          </a:bodyPr>
          <a:lstStyle/>
          <a:p>
            <a:pPr algn="ctr"/>
            <a:r>
              <a:rPr lang="en-US" sz="4400" dirty="0" smtClean="0"/>
              <a:t>SCLS All Director’s Meeting</a:t>
            </a:r>
            <a:br>
              <a:rPr lang="en-US" sz="4400" dirty="0" smtClean="0"/>
            </a:br>
            <a:r>
              <a:rPr lang="en-US" sz="4400" dirty="0" smtClean="0"/>
              <a:t>March 17, 2022</a:t>
            </a:r>
            <a:endParaRPr lang="en-US" sz="4400" dirty="0"/>
          </a:p>
        </p:txBody>
      </p:sp>
      <p:sp>
        <p:nvSpPr>
          <p:cNvPr id="3" name="Subtitle 2"/>
          <p:cNvSpPr>
            <a:spLocks noGrp="1"/>
          </p:cNvSpPr>
          <p:nvPr>
            <p:ph type="subTitle" idx="1"/>
          </p:nvPr>
        </p:nvSpPr>
        <p:spPr>
          <a:xfrm>
            <a:off x="1371600" y="3581400"/>
            <a:ext cx="5826719" cy="1096899"/>
          </a:xfrm>
        </p:spPr>
        <p:txBody>
          <a:bodyPr/>
          <a:lstStyle/>
          <a:p>
            <a:pPr algn="ctr"/>
            <a:r>
              <a:rPr lang="en-US" dirty="0" smtClean="0"/>
              <a:t>ILS &amp; Technology Services Potential Budget Impacts </a:t>
            </a:r>
          </a:p>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61591"/>
            <a:ext cx="9144000" cy="30334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ILS Budget-2023</a:t>
            </a:r>
            <a:endParaRPr lang="en-US" dirty="0"/>
          </a:p>
        </p:txBody>
      </p:sp>
      <p:sp>
        <p:nvSpPr>
          <p:cNvPr id="3" name="Content Placeholder 2"/>
          <p:cNvSpPr>
            <a:spLocks noGrp="1"/>
          </p:cNvSpPr>
          <p:nvPr>
            <p:ph idx="1"/>
          </p:nvPr>
        </p:nvSpPr>
        <p:spPr/>
        <p:txBody>
          <a:bodyPr/>
          <a:lstStyle/>
          <a:p>
            <a:r>
              <a:rPr lang="en-US" dirty="0" smtClean="0"/>
              <a:t>Many budget areas will have an increase due to usual vendor increases, etc.</a:t>
            </a:r>
          </a:p>
          <a:p>
            <a:r>
              <a:rPr lang="en-US" dirty="0" smtClean="0"/>
              <a:t>No other planned changes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191000"/>
            <a:ext cx="2238375" cy="20383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ILS </a:t>
            </a:r>
            <a:r>
              <a:rPr lang="en-US" dirty="0"/>
              <a:t>U</a:t>
            </a:r>
            <a:r>
              <a:rPr lang="en-US" dirty="0" smtClean="0"/>
              <a:t>pdate on Services – 2022</a:t>
            </a:r>
            <a:endParaRPr lang="en-US" dirty="0"/>
          </a:p>
        </p:txBody>
      </p:sp>
      <p:sp>
        <p:nvSpPr>
          <p:cNvPr id="3" name="Content Placeholder 2"/>
          <p:cNvSpPr>
            <a:spLocks noGrp="1"/>
          </p:cNvSpPr>
          <p:nvPr>
            <p:ph idx="1"/>
          </p:nvPr>
        </p:nvSpPr>
        <p:spPr/>
        <p:txBody>
          <a:bodyPr/>
          <a:lstStyle/>
          <a:p>
            <a:pPr lvl="0"/>
            <a:r>
              <a:rPr lang="en-US" dirty="0"/>
              <a:t>Investigate </a:t>
            </a:r>
            <a:r>
              <a:rPr lang="en-US" dirty="0" err="1"/>
              <a:t>Solus</a:t>
            </a:r>
            <a:r>
              <a:rPr lang="en-US" dirty="0"/>
              <a:t> Click and Collect curbside pickup option</a:t>
            </a:r>
          </a:p>
          <a:p>
            <a:pPr lvl="0"/>
            <a:r>
              <a:rPr lang="en-US" dirty="0" smtClean="0"/>
              <a:t>Investigate </a:t>
            </a:r>
            <a:r>
              <a:rPr lang="en-US" dirty="0"/>
              <a:t>locker options for holds</a:t>
            </a:r>
          </a:p>
          <a:p>
            <a:pPr lvl="0"/>
            <a:r>
              <a:rPr lang="en-US" dirty="0" smtClean="0"/>
              <a:t>Explore </a:t>
            </a:r>
            <a:r>
              <a:rPr lang="en-US" dirty="0"/>
              <a:t>marketplace for web based functionality in other ILS products</a:t>
            </a:r>
          </a:p>
          <a:p>
            <a:pPr lvl="0"/>
            <a:r>
              <a:rPr lang="en-US" dirty="0" smtClean="0"/>
              <a:t>Review </a:t>
            </a:r>
            <a:r>
              <a:rPr lang="en-US" dirty="0"/>
              <a:t>Multi-Part DVD packaging </a:t>
            </a:r>
            <a:r>
              <a:rPr lang="en-US" dirty="0" smtClean="0"/>
              <a:t>policy</a:t>
            </a:r>
          </a:p>
          <a:p>
            <a:pPr lvl="0"/>
            <a:r>
              <a:rPr lang="en-US" dirty="0" smtClean="0"/>
              <a:t>New: Pilot project for local holds only</a:t>
            </a:r>
          </a:p>
          <a:p>
            <a:pPr lvl="1"/>
            <a:endParaRPr lang="en-US" dirty="0"/>
          </a:p>
          <a:p>
            <a:endParaRPr lang="en-US" dirty="0"/>
          </a:p>
          <a:p>
            <a:pPr lvl="1">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191000"/>
            <a:ext cx="2238375" cy="2038350"/>
          </a:xfrm>
          <a:prstGeom prst="rect">
            <a:avLst/>
          </a:prstGeom>
        </p:spPr>
      </p:pic>
    </p:spTree>
    <p:extLst>
      <p:ext uri="{BB962C8B-B14F-4D97-AF65-F5344CB8AC3E}">
        <p14:creationId xmlns:p14="http://schemas.microsoft.com/office/powerpoint/2010/main" val="1076459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for local holds only</a:t>
            </a:r>
            <a:endParaRPr lang="en-US" dirty="0"/>
          </a:p>
        </p:txBody>
      </p:sp>
      <p:sp>
        <p:nvSpPr>
          <p:cNvPr id="3" name="Content Placeholder 2"/>
          <p:cNvSpPr>
            <a:spLocks noGrp="1"/>
          </p:cNvSpPr>
          <p:nvPr>
            <p:ph idx="1"/>
          </p:nvPr>
        </p:nvSpPr>
        <p:spPr/>
        <p:txBody>
          <a:bodyPr>
            <a:normAutofit lnSpcReduction="10000"/>
          </a:bodyPr>
          <a:lstStyle/>
          <a:p>
            <a:pPr marL="201168" lvl="1" indent="0">
              <a:buNone/>
            </a:pPr>
            <a:r>
              <a:rPr lang="en-US" dirty="0" smtClean="0"/>
              <a:t>Currently in place at Marshfield for 6 months</a:t>
            </a:r>
          </a:p>
          <a:p>
            <a:pPr lvl="1"/>
            <a:r>
              <a:rPr lang="en-US" dirty="0"/>
              <a:t>New functionality in </a:t>
            </a:r>
            <a:r>
              <a:rPr lang="en-US" dirty="0" err="1"/>
              <a:t>Bibliovation</a:t>
            </a:r>
            <a:r>
              <a:rPr lang="en-US" dirty="0"/>
              <a:t> allows </a:t>
            </a:r>
            <a:r>
              <a:rPr lang="en-US" dirty="0" smtClean="0"/>
              <a:t>items </a:t>
            </a:r>
            <a:r>
              <a:rPr lang="en-US" dirty="0"/>
              <a:t>with a “local holds” item </a:t>
            </a:r>
            <a:r>
              <a:rPr lang="en-US" dirty="0" smtClean="0"/>
              <a:t>type to be on regular </a:t>
            </a:r>
            <a:r>
              <a:rPr lang="en-US" dirty="0"/>
              <a:t>BIB </a:t>
            </a:r>
            <a:r>
              <a:rPr lang="en-US" dirty="0" smtClean="0"/>
              <a:t>records</a:t>
            </a:r>
          </a:p>
          <a:p>
            <a:pPr lvl="1"/>
            <a:r>
              <a:rPr lang="en-US" dirty="0" smtClean="0"/>
              <a:t>Items are limited </a:t>
            </a:r>
            <a:r>
              <a:rPr lang="en-US" dirty="0"/>
              <a:t>to walk-in checkouts and </a:t>
            </a:r>
            <a:r>
              <a:rPr lang="en-US" dirty="0" smtClean="0"/>
              <a:t>local holds </a:t>
            </a:r>
            <a:r>
              <a:rPr lang="en-US" dirty="0" smtClean="0"/>
              <a:t>at owning library</a:t>
            </a:r>
            <a:endParaRPr lang="en-US" dirty="0" smtClean="0"/>
          </a:p>
          <a:p>
            <a:pPr lvl="1"/>
            <a:r>
              <a:rPr lang="en-US" dirty="0" smtClean="0"/>
              <a:t>Items are  </a:t>
            </a:r>
            <a:r>
              <a:rPr lang="en-US" dirty="0"/>
              <a:t>searchable </a:t>
            </a:r>
            <a:r>
              <a:rPr lang="en-US" dirty="0" smtClean="0"/>
              <a:t>in catalog</a:t>
            </a:r>
            <a:endParaRPr lang="en-US" dirty="0"/>
          </a:p>
          <a:p>
            <a:pPr marL="201168" lvl="1" indent="0">
              <a:buNone/>
            </a:pPr>
            <a:r>
              <a:rPr lang="en-US" dirty="0" smtClean="0"/>
              <a:t>April 6 ILS </a:t>
            </a:r>
            <a:r>
              <a:rPr lang="en-US" dirty="0" smtClean="0"/>
              <a:t>Committee – Pilot proposal</a:t>
            </a:r>
            <a:endParaRPr lang="en-US" dirty="0" smtClean="0"/>
          </a:p>
          <a:p>
            <a:pPr lvl="1"/>
            <a:r>
              <a:rPr lang="en-US" dirty="0" smtClean="0"/>
              <a:t>Recommend for books only</a:t>
            </a:r>
          </a:p>
          <a:p>
            <a:pPr lvl="1"/>
            <a:r>
              <a:rPr lang="en-US" dirty="0" smtClean="0"/>
              <a:t>Create new ITYPE: </a:t>
            </a:r>
            <a:r>
              <a:rPr lang="en-US" dirty="0"/>
              <a:t>BKLH14 Book, local hold, 14 day loan</a:t>
            </a:r>
            <a:endParaRPr lang="en-US" dirty="0" smtClean="0"/>
          </a:p>
          <a:p>
            <a:pPr lvl="1"/>
            <a:r>
              <a:rPr lang="en-US" dirty="0" smtClean="0"/>
              <a:t>Period of 6 months – June 1 through November 30</a:t>
            </a:r>
          </a:p>
          <a:p>
            <a:pPr marL="201168" lvl="1" indent="0">
              <a:buNone/>
            </a:pPr>
            <a:r>
              <a:rPr lang="en-US" dirty="0" smtClean="0"/>
              <a:t>Timeline</a:t>
            </a:r>
          </a:p>
          <a:p>
            <a:pPr lvl="1"/>
            <a:r>
              <a:rPr lang="en-US" dirty="0" smtClean="0"/>
              <a:t>Post </a:t>
            </a:r>
            <a:r>
              <a:rPr lang="en-US" dirty="0" smtClean="0"/>
              <a:t>ILS Committee meeting, </a:t>
            </a:r>
            <a:r>
              <a:rPr lang="en-US" dirty="0" smtClean="0"/>
              <a:t>libraries may volunteer</a:t>
            </a:r>
          </a:p>
          <a:p>
            <a:pPr lvl="1"/>
            <a:r>
              <a:rPr lang="en-US" dirty="0"/>
              <a:t>Identify data needs and gather input from </a:t>
            </a:r>
            <a:r>
              <a:rPr lang="en-US" dirty="0" smtClean="0"/>
              <a:t>participants</a:t>
            </a:r>
          </a:p>
          <a:p>
            <a:pPr lvl="1"/>
            <a:r>
              <a:rPr lang="en-US" dirty="0" smtClean="0"/>
              <a:t>Potential approval at December ILS Committee</a:t>
            </a:r>
            <a:endParaRPr lang="en-US" dirty="0"/>
          </a:p>
          <a:p>
            <a:pPr lvl="1"/>
            <a:endParaRPr lang="en-US" dirty="0" smtClean="0"/>
          </a:p>
          <a:p>
            <a:endParaRPr lang="en-US" dirty="0"/>
          </a:p>
          <a:p>
            <a:endParaRPr lang="en-US" dirty="0"/>
          </a:p>
          <a:p>
            <a:pPr lvl="1">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191000"/>
            <a:ext cx="2238375" cy="2038350"/>
          </a:xfrm>
          <a:prstGeom prst="rect">
            <a:avLst/>
          </a:prstGeom>
        </p:spPr>
      </p:pic>
    </p:spTree>
    <p:extLst>
      <p:ext uri="{BB962C8B-B14F-4D97-AF65-F5344CB8AC3E}">
        <p14:creationId xmlns:p14="http://schemas.microsoft.com/office/powerpoint/2010/main" val="2744022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 Budget—2023</a:t>
            </a:r>
            <a:endParaRPr lang="en-US" dirty="0"/>
          </a:p>
        </p:txBody>
      </p:sp>
      <p:sp>
        <p:nvSpPr>
          <p:cNvPr id="3" name="Content Placeholder 2"/>
          <p:cNvSpPr>
            <a:spLocks noGrp="1"/>
          </p:cNvSpPr>
          <p:nvPr>
            <p:ph idx="1"/>
          </p:nvPr>
        </p:nvSpPr>
        <p:spPr/>
        <p:txBody>
          <a:bodyPr/>
          <a:lstStyle/>
          <a:p>
            <a:pPr lvl="1"/>
            <a:r>
              <a:rPr lang="en-US" dirty="0" smtClean="0"/>
              <a:t>Hardware costs are up</a:t>
            </a:r>
          </a:p>
          <a:p>
            <a:pPr lvl="1"/>
            <a:r>
              <a:rPr lang="en-US" dirty="0" smtClean="0"/>
              <a:t>Eliminating some hardware maintenance</a:t>
            </a:r>
          </a:p>
          <a:p>
            <a:pPr lvl="1"/>
            <a:r>
              <a:rPr lang="en-US" dirty="0" smtClean="0"/>
              <a:t>Software is about the same (though Office licenses have increased by $6)</a:t>
            </a:r>
          </a:p>
          <a:p>
            <a:pPr lvl="1"/>
            <a:r>
              <a:rPr lang="en-US" dirty="0" smtClean="0"/>
              <a:t>Will need to pay for inventory and help desk software</a:t>
            </a:r>
          </a:p>
          <a:p>
            <a:pPr lvl="1"/>
            <a:r>
              <a:rPr lang="en-US" dirty="0" smtClean="0"/>
              <a:t>Will try to keep budget as close to even as possible</a:t>
            </a:r>
            <a:endParaRPr lang="en-US" dirty="0" smtClean="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191000"/>
            <a:ext cx="2238375" cy="20383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 </a:t>
            </a:r>
            <a:r>
              <a:rPr lang="en-US" dirty="0" smtClean="0"/>
              <a:t>Update on Services</a:t>
            </a:r>
            <a:r>
              <a:rPr lang="en-US" dirty="0" smtClean="0"/>
              <a:t>—2022</a:t>
            </a:r>
            <a:endParaRPr lang="en-US" dirty="0"/>
          </a:p>
        </p:txBody>
      </p:sp>
      <p:sp>
        <p:nvSpPr>
          <p:cNvPr id="3" name="Content Placeholder 2"/>
          <p:cNvSpPr>
            <a:spLocks noGrp="1"/>
          </p:cNvSpPr>
          <p:nvPr>
            <p:ph idx="1"/>
          </p:nvPr>
        </p:nvSpPr>
        <p:spPr/>
        <p:txBody>
          <a:bodyPr>
            <a:normAutofit/>
          </a:bodyPr>
          <a:lstStyle/>
          <a:p>
            <a:pPr lvl="1"/>
            <a:r>
              <a:rPr lang="en-US" dirty="0" smtClean="0"/>
              <a:t>Investigating filtering solution (possible replacement of </a:t>
            </a:r>
            <a:r>
              <a:rPr lang="en-US" dirty="0" err="1" smtClean="0"/>
              <a:t>iBoss</a:t>
            </a:r>
            <a:r>
              <a:rPr lang="en-US" dirty="0" smtClean="0"/>
              <a:t>)</a:t>
            </a:r>
          </a:p>
          <a:p>
            <a:pPr lvl="1"/>
            <a:r>
              <a:rPr lang="en-US" dirty="0" smtClean="0"/>
              <a:t>Investigating new inventory and help desk solution</a:t>
            </a:r>
          </a:p>
          <a:p>
            <a:pPr lvl="1"/>
            <a:r>
              <a:rPr lang="en-US" dirty="0" smtClean="0"/>
              <a:t>Infrastructure projects:</a:t>
            </a:r>
          </a:p>
          <a:p>
            <a:pPr lvl="2"/>
            <a:r>
              <a:rPr lang="en-US" dirty="0" smtClean="0"/>
              <a:t>Complete </a:t>
            </a:r>
            <a:r>
              <a:rPr lang="en-US" dirty="0"/>
              <a:t>backup collaboration </a:t>
            </a:r>
            <a:r>
              <a:rPr lang="en-US" dirty="0" smtClean="0"/>
              <a:t>project</a:t>
            </a:r>
          </a:p>
          <a:p>
            <a:pPr lvl="2"/>
            <a:r>
              <a:rPr lang="en-US" dirty="0" smtClean="0"/>
              <a:t>Evaluate </a:t>
            </a:r>
            <a:r>
              <a:rPr lang="en-US" dirty="0"/>
              <a:t>security solutions and improve where necessary and </a:t>
            </a:r>
            <a:r>
              <a:rPr lang="en-US" dirty="0" smtClean="0"/>
              <a:t>feasible</a:t>
            </a:r>
          </a:p>
          <a:p>
            <a:pPr lvl="2"/>
            <a:r>
              <a:rPr lang="en-US" dirty="0" smtClean="0"/>
              <a:t>Improve </a:t>
            </a:r>
            <a:r>
              <a:rPr lang="en-US" dirty="0"/>
              <a:t>network </a:t>
            </a:r>
            <a:r>
              <a:rPr lang="en-US" dirty="0" smtClean="0"/>
              <a:t>automation</a:t>
            </a:r>
          </a:p>
          <a:p>
            <a:pPr lvl="2"/>
            <a:r>
              <a:rPr lang="en-US" dirty="0" smtClean="0"/>
              <a:t>Replace </a:t>
            </a:r>
            <a:r>
              <a:rPr lang="en-US" dirty="0"/>
              <a:t>VMWare hosts at SCLS </a:t>
            </a:r>
            <a:r>
              <a:rPr lang="en-US" dirty="0" smtClean="0"/>
              <a:t>Headquarters</a:t>
            </a:r>
          </a:p>
          <a:p>
            <a:pPr lvl="2"/>
            <a:r>
              <a:rPr lang="en-US" dirty="0" smtClean="0"/>
              <a:t>Upgrade Office</a:t>
            </a:r>
          </a:p>
          <a:p>
            <a:pPr lvl="2"/>
            <a:r>
              <a:rPr lang="en-US" dirty="0" smtClean="0"/>
              <a:t>Prepare </a:t>
            </a:r>
            <a:r>
              <a:rPr lang="en-US" dirty="0"/>
              <a:t>for Windows 11</a:t>
            </a:r>
          </a:p>
          <a:p>
            <a:pPr lvl="1"/>
            <a:endParaRPr lang="en-US" dirty="0" smtClean="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191000"/>
            <a:ext cx="2238375" cy="2038350"/>
          </a:xfrm>
          <a:prstGeom prst="rect">
            <a:avLst/>
          </a:prstGeom>
        </p:spPr>
      </p:pic>
    </p:spTree>
    <p:extLst>
      <p:ext uri="{BB962C8B-B14F-4D97-AF65-F5344CB8AC3E}">
        <p14:creationId xmlns:p14="http://schemas.microsoft.com/office/powerpoint/2010/main" val="3683653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Cost Formula Work Group 2022 for </a:t>
            </a:r>
            <a:r>
              <a:rPr lang="en-US" dirty="0" smtClean="0"/>
              <a:t>2023 Members</a:t>
            </a:r>
            <a:endParaRPr lang="en-US" dirty="0"/>
          </a:p>
        </p:txBody>
      </p:sp>
      <p:sp>
        <p:nvSpPr>
          <p:cNvPr id="3" name="Content Placeholder 2"/>
          <p:cNvSpPr>
            <a:spLocks noGrp="1"/>
          </p:cNvSpPr>
          <p:nvPr>
            <p:ph idx="1"/>
          </p:nvPr>
        </p:nvSpPr>
        <p:spPr/>
        <p:txBody>
          <a:bodyPr>
            <a:normAutofit/>
          </a:bodyPr>
          <a:lstStyle/>
          <a:p>
            <a:pPr lvl="1"/>
            <a:r>
              <a:rPr lang="en-US" dirty="0"/>
              <a:t>Erin Foley (ACL), Jill Porter (MFD), Nathan </a:t>
            </a:r>
            <a:r>
              <a:rPr lang="en-US" dirty="0" err="1"/>
              <a:t>Rybarczyk</a:t>
            </a:r>
            <a:r>
              <a:rPr lang="en-US" dirty="0"/>
              <a:t> (BAR), Larry </a:t>
            </a:r>
            <a:r>
              <a:rPr lang="en-US" dirty="0" err="1"/>
              <a:t>Oathout</a:t>
            </a:r>
            <a:r>
              <a:rPr lang="en-US" dirty="0"/>
              <a:t> (STP), Wendy Rawson (FCH), Lindsey Ganz (COL), Tracy Herold (DCL), Margie Navarre </a:t>
            </a:r>
            <a:r>
              <a:rPr lang="en-US" dirty="0" err="1"/>
              <a:t>Saaf</a:t>
            </a:r>
            <a:r>
              <a:rPr lang="en-US" dirty="0"/>
              <a:t> (MAD), Susan Lee (MAD), Vicki Teal Lovely (SCLS), Kerrie </a:t>
            </a:r>
            <a:r>
              <a:rPr lang="en-US" dirty="0" err="1"/>
              <a:t>Goeden</a:t>
            </a:r>
            <a:r>
              <a:rPr lang="en-US" dirty="0"/>
              <a:t> (SCLS), Martha Van Pelt (SCLS).</a:t>
            </a:r>
            <a:endParaRPr lang="en-US" dirty="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191000"/>
            <a:ext cx="2238375" cy="2038350"/>
          </a:xfrm>
          <a:prstGeom prst="rect">
            <a:avLst/>
          </a:prstGeom>
        </p:spPr>
      </p:pic>
    </p:spTree>
    <p:extLst>
      <p:ext uri="{BB962C8B-B14F-4D97-AF65-F5344CB8AC3E}">
        <p14:creationId xmlns:p14="http://schemas.microsoft.com/office/powerpoint/2010/main" val="3523979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Cost Formula Work Group 2022 for 2023</a:t>
            </a:r>
            <a:endParaRPr lang="en-US" dirty="0"/>
          </a:p>
        </p:txBody>
      </p:sp>
      <p:sp>
        <p:nvSpPr>
          <p:cNvPr id="3" name="Content Placeholder 2"/>
          <p:cNvSpPr>
            <a:spLocks noGrp="1"/>
          </p:cNvSpPr>
          <p:nvPr>
            <p:ph idx="1"/>
          </p:nvPr>
        </p:nvSpPr>
        <p:spPr/>
        <p:txBody>
          <a:bodyPr>
            <a:normAutofit/>
          </a:bodyPr>
          <a:lstStyle/>
          <a:p>
            <a:pPr lvl="1"/>
            <a:r>
              <a:rPr lang="en-US" dirty="0"/>
              <a:t>R</a:t>
            </a:r>
            <a:r>
              <a:rPr lang="en-US" dirty="0" smtClean="0"/>
              <a:t>emove </a:t>
            </a:r>
            <a:r>
              <a:rPr lang="en-US" dirty="0"/>
              <a:t>the first year of SCLS support fees for </a:t>
            </a:r>
            <a:r>
              <a:rPr lang="en-US" dirty="0" err="1"/>
              <a:t>Envisionware</a:t>
            </a:r>
            <a:r>
              <a:rPr lang="en-US" dirty="0"/>
              <a:t> </a:t>
            </a:r>
            <a:r>
              <a:rPr lang="en-US" dirty="0" smtClean="0"/>
              <a:t>self-checks</a:t>
            </a:r>
          </a:p>
          <a:p>
            <a:pPr lvl="1"/>
            <a:r>
              <a:rPr lang="en-US" dirty="0" smtClean="0"/>
              <a:t>No SCLS charge for RFID tagging stations (still pay 10% </a:t>
            </a:r>
            <a:r>
              <a:rPr lang="en-US" dirty="0" err="1" smtClean="0"/>
              <a:t>Envisionware</a:t>
            </a:r>
            <a:r>
              <a:rPr lang="en-US" dirty="0" smtClean="0"/>
              <a:t> fee)</a:t>
            </a:r>
          </a:p>
          <a:p>
            <a:pPr lvl="1"/>
            <a:r>
              <a:rPr lang="en-US" dirty="0" smtClean="0"/>
              <a:t>Explored </a:t>
            </a:r>
            <a:r>
              <a:rPr lang="en-US" dirty="0"/>
              <a:t>the possibility of not using 2020 and 2021 Circulation in the Infrastructure and ILS formulas. The consensus was that we should use the data as specified in the current cost formula as it is doing its job to smooth out the impact of changes in circulation. </a:t>
            </a:r>
            <a:endParaRPr lang="en-US" dirty="0" smtClean="0"/>
          </a:p>
          <a:p>
            <a:pPr lvl="1"/>
            <a:r>
              <a:rPr lang="en-US" dirty="0"/>
              <a:t>The “Formulas to be used to apportion costs for SCLS Technology Services” and “Technology Services Startup Costs” documents were updated to include fees for the </a:t>
            </a:r>
            <a:r>
              <a:rPr lang="en-US" dirty="0" err="1"/>
              <a:t>Solus</a:t>
            </a:r>
            <a:r>
              <a:rPr lang="en-US" dirty="0"/>
              <a:t> Member Library Template. </a:t>
            </a:r>
            <a:endParaRPr lang="en-US" dirty="0"/>
          </a:p>
          <a:p>
            <a:pPr lvl="1"/>
            <a:endParaRPr lang="en-US" dirty="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191000"/>
            <a:ext cx="2238375" cy="2038350"/>
          </a:xfrm>
          <a:prstGeom prst="rect">
            <a:avLst/>
          </a:prstGeom>
        </p:spPr>
      </p:pic>
    </p:spTree>
    <p:extLst>
      <p:ext uri="{BB962C8B-B14F-4D97-AF65-F5344CB8AC3E}">
        <p14:creationId xmlns:p14="http://schemas.microsoft.com/office/powerpoint/2010/main" val="1067455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1887</TotalTime>
  <Words>470</Words>
  <Application>Microsoft Office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SCLS All Director’s Meeting March 17, 2022</vt:lpstr>
      <vt:lpstr>ILS Budget-2023</vt:lpstr>
      <vt:lpstr>ILS Update on Services – 2022</vt:lpstr>
      <vt:lpstr>Pilot for local holds only</vt:lpstr>
      <vt:lpstr>Tech Budget—2023</vt:lpstr>
      <vt:lpstr>Tech Update on Services—2022</vt:lpstr>
      <vt:lpstr>Cost Formula Work Group 2022 for 2023 Members</vt:lpstr>
      <vt:lpstr>Cost Formula Work Group 2022 for 2023</vt:lpstr>
    </vt:vector>
  </TitlesOfParts>
  <Company>Library Interchange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SCLS All Director’s Meeting</dc:title>
  <dc:creator>sclvtl</dc:creator>
  <cp:lastModifiedBy>SCLS</cp:lastModifiedBy>
  <cp:revision>187</cp:revision>
  <dcterms:created xsi:type="dcterms:W3CDTF">2010-05-21T18:14:22Z</dcterms:created>
  <dcterms:modified xsi:type="dcterms:W3CDTF">2022-03-17T13:59:55Z</dcterms:modified>
</cp:coreProperties>
</file>