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6" r:id="rId1"/>
  </p:sldMasterIdLst>
  <p:sldIdLst>
    <p:sldId id="284" r:id="rId2"/>
    <p:sldId id="304" r:id="rId3"/>
    <p:sldId id="302" r:id="rId4"/>
    <p:sldId id="303" r:id="rId5"/>
    <p:sldId id="308" r:id="rId6"/>
    <p:sldId id="307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69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89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3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94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0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7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24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3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05E389B-CFB4-4CF5-8FA2-A144CE25B43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B717216-E047-483C-86F2-6E6D8FC0DB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647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Multi-part </a:t>
            </a:r>
            <a:r>
              <a:rPr lang="en-US" dirty="0" err="1" smtClean="0"/>
              <a:t>dvd</a:t>
            </a:r>
            <a:r>
              <a:rPr lang="en-US" dirty="0" smtClean="0"/>
              <a:t> vote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581192" y="2310553"/>
            <a:ext cx="3899527" cy="36330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“Would your library like to begin packaging and circulating multi-part fiction television series and mini-series DVD* sets together, starting with new titles in </a:t>
            </a:r>
            <a:r>
              <a:rPr lang="en-US" dirty="0" err="1"/>
              <a:t>LINKcat</a:t>
            </a:r>
            <a:r>
              <a:rPr lang="en-US" dirty="0"/>
              <a:t> beginning on September 1?” (*DVD includes </a:t>
            </a:r>
            <a:r>
              <a:rPr lang="en-US" dirty="0" err="1"/>
              <a:t>BluRay</a:t>
            </a:r>
            <a:r>
              <a:rPr lang="en-US" dirty="0"/>
              <a:t>. DVD and </a:t>
            </a:r>
            <a:r>
              <a:rPr lang="en-US" dirty="0" err="1"/>
              <a:t>BluRay</a:t>
            </a:r>
            <a:r>
              <a:rPr lang="en-US" dirty="0"/>
              <a:t> sets will remain distinct in the catalog). 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27263"/>
            <a:ext cx="3633787" cy="3633787"/>
          </a:xfrm>
        </p:spPr>
      </p:pic>
    </p:spTree>
    <p:extLst>
      <p:ext uri="{BB962C8B-B14F-4D97-AF65-F5344CB8AC3E}">
        <p14:creationId xmlns:p14="http://schemas.microsoft.com/office/powerpoint/2010/main" val="15366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Tech &amp; ILS fees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at 5 </a:t>
            </a:r>
            <a:r>
              <a:rPr lang="en-US" dirty="0" smtClean="0"/>
              <a:t>pm: </a:t>
            </a:r>
            <a:r>
              <a:rPr lang="en-US" dirty="0"/>
              <a:t>D</a:t>
            </a:r>
            <a:r>
              <a:rPr lang="en-US" dirty="0" smtClean="0"/>
              <a:t>evice </a:t>
            </a:r>
            <a:r>
              <a:rPr lang="en-US" dirty="0"/>
              <a:t>counts </a:t>
            </a:r>
            <a:r>
              <a:rPr lang="en-US" dirty="0" smtClean="0"/>
              <a:t>completed (Still working on these)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June </a:t>
            </a:r>
            <a:r>
              <a:rPr lang="en-US" dirty="0" smtClean="0"/>
              <a:t>1: </a:t>
            </a:r>
            <a:r>
              <a:rPr lang="en-US" dirty="0" smtClean="0"/>
              <a:t>ILS Committee approve ILS </a:t>
            </a:r>
            <a:r>
              <a:rPr lang="en-US" dirty="0" smtClean="0"/>
              <a:t>budget &amp; Cataloging Agreement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June </a:t>
            </a:r>
            <a:r>
              <a:rPr lang="en-US" dirty="0" smtClean="0"/>
              <a:t>16: </a:t>
            </a:r>
            <a:r>
              <a:rPr lang="en-US" dirty="0" smtClean="0"/>
              <a:t>AC approve </a:t>
            </a:r>
            <a:r>
              <a:rPr lang="en-US" dirty="0"/>
              <a:t>Tech </a:t>
            </a:r>
            <a:r>
              <a:rPr lang="en-US" dirty="0" smtClean="0"/>
              <a:t>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SCLS compiles </a:t>
            </a:r>
            <a:r>
              <a:rPr lang="en-US" dirty="0"/>
              <a:t>fees for all services with updated budgets and cost formula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July </a:t>
            </a:r>
            <a:r>
              <a:rPr lang="en-US" dirty="0" smtClean="0"/>
              <a:t>7: </a:t>
            </a:r>
            <a:r>
              <a:rPr lang="en-US" dirty="0" smtClean="0"/>
              <a:t>Fees </a:t>
            </a:r>
            <a:r>
              <a:rPr lang="en-US" dirty="0"/>
              <a:t>sent to </a:t>
            </a:r>
            <a:r>
              <a:rPr lang="en-US" dirty="0" smtClean="0"/>
              <a:t>libraries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July </a:t>
            </a:r>
            <a:r>
              <a:rPr lang="en-US" dirty="0" smtClean="0"/>
              <a:t>21</a:t>
            </a:r>
            <a:r>
              <a:rPr lang="en-US" dirty="0" smtClean="0"/>
              <a:t>: </a:t>
            </a:r>
            <a:r>
              <a:rPr lang="en-US" dirty="0" smtClean="0"/>
              <a:t>Vote on fees at All Directors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27263"/>
            <a:ext cx="3633787" cy="3633787"/>
          </a:xfrm>
        </p:spPr>
      </p:pic>
    </p:spTree>
    <p:extLst>
      <p:ext uri="{BB962C8B-B14F-4D97-AF65-F5344CB8AC3E}">
        <p14:creationId xmlns:p14="http://schemas.microsoft.com/office/powerpoint/2010/main" val="32432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tech and </a:t>
            </a:r>
            <a:r>
              <a:rPr lang="en-US" dirty="0" err="1" smtClean="0"/>
              <a:t>ils</a:t>
            </a:r>
            <a:r>
              <a:rPr lang="en-US" dirty="0" smtClean="0"/>
              <a:t> 2023 draft budgets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69" y="2227263"/>
            <a:ext cx="3632200" cy="3632200"/>
          </a:xfrm>
        </p:spPr>
      </p:pic>
    </p:spTree>
    <p:extLst>
      <p:ext uri="{BB962C8B-B14F-4D97-AF65-F5344CB8AC3E}">
        <p14:creationId xmlns:p14="http://schemas.microsoft.com/office/powerpoint/2010/main" val="213943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holds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Charge: Examine </a:t>
            </a:r>
            <a:r>
              <a:rPr lang="en-US" dirty="0"/>
              <a:t>the factors involved with implementing a local-holds and local-use-only policy for new materials. Gather information to assist with this </a:t>
            </a:r>
            <a:r>
              <a:rPr lang="en-US" dirty="0" smtClean="0"/>
              <a:t>charge</a:t>
            </a:r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809769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9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holds only—Timeline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33600"/>
            <a:ext cx="7989752" cy="4038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May 20, Survey closes</a:t>
            </a:r>
          </a:p>
          <a:p>
            <a:r>
              <a:rPr lang="en-US" dirty="0" smtClean="0"/>
              <a:t>May 24, Work Group meets</a:t>
            </a:r>
          </a:p>
          <a:p>
            <a:r>
              <a:rPr lang="en-US" dirty="0" smtClean="0"/>
              <a:t>June </a:t>
            </a:r>
            <a:r>
              <a:rPr lang="en-US" dirty="0"/>
              <a:t>1, ILS Committee </a:t>
            </a:r>
            <a:r>
              <a:rPr lang="en-US" dirty="0" smtClean="0"/>
              <a:t>votes </a:t>
            </a:r>
            <a:r>
              <a:rPr lang="en-US" dirty="0"/>
              <a:t>on pilot project (June 15 through December 30)</a:t>
            </a:r>
            <a:endParaRPr lang="en-US" sz="1700" dirty="0"/>
          </a:p>
          <a:p>
            <a:r>
              <a:rPr lang="en-US" dirty="0"/>
              <a:t>If pilot is approved, the project progresses as follows</a:t>
            </a:r>
            <a:endParaRPr lang="en-US" sz="1700" dirty="0"/>
          </a:p>
          <a:p>
            <a:r>
              <a:rPr lang="en-US" dirty="0"/>
              <a:t>Recruit pilot project participants and begin </a:t>
            </a:r>
            <a:r>
              <a:rPr lang="en-US" dirty="0" smtClean="0"/>
              <a:t>setup; pilot begins June 15</a:t>
            </a:r>
            <a:endParaRPr lang="en-US" sz="1700" dirty="0"/>
          </a:p>
          <a:p>
            <a:r>
              <a:rPr lang="en-US" dirty="0"/>
              <a:t>Work group continues to meet to study issues through November </a:t>
            </a:r>
            <a:r>
              <a:rPr lang="en-US" dirty="0" smtClean="0"/>
              <a:t>30</a:t>
            </a:r>
            <a:endParaRPr lang="en-US" sz="1700" dirty="0"/>
          </a:p>
          <a:p>
            <a:r>
              <a:rPr lang="en-US" dirty="0"/>
              <a:t>October 5, ILS Committee decides if vote should be done </a:t>
            </a:r>
            <a:r>
              <a:rPr lang="en-US" dirty="0" smtClean="0"/>
              <a:t>by Directors (November 17) or </a:t>
            </a:r>
            <a:r>
              <a:rPr lang="en-US" dirty="0"/>
              <a:t>ILS </a:t>
            </a:r>
            <a:r>
              <a:rPr lang="en-US" dirty="0" smtClean="0"/>
              <a:t>Committee (December 7)</a:t>
            </a:r>
            <a:endParaRPr lang="en-US" sz="17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0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holds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33600"/>
            <a:ext cx="7989752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Parameters for Pilot: Local Holds Workgroup will make recommendations and ILS Committee will vote</a:t>
            </a:r>
          </a:p>
          <a:p>
            <a:pPr lvl="1"/>
            <a:r>
              <a:rPr lang="en-US" dirty="0"/>
              <a:t>All libraries or some </a:t>
            </a:r>
            <a:r>
              <a:rPr lang="en-US" dirty="0" smtClean="0"/>
              <a:t>libraries*</a:t>
            </a:r>
          </a:p>
          <a:p>
            <a:pPr lvl="1"/>
            <a:r>
              <a:rPr lang="en-US" dirty="0" smtClean="0"/>
              <a:t>Selection of some </a:t>
            </a:r>
            <a:r>
              <a:rPr lang="en-US" dirty="0"/>
              <a:t>new titles or all new </a:t>
            </a:r>
            <a:r>
              <a:rPr lang="en-US" dirty="0" smtClean="0"/>
              <a:t>titles</a:t>
            </a:r>
          </a:p>
          <a:p>
            <a:pPr lvl="1"/>
            <a:r>
              <a:rPr lang="en-US" dirty="0"/>
              <a:t>All formats or select </a:t>
            </a:r>
            <a:r>
              <a:rPr lang="en-US" dirty="0" smtClean="0"/>
              <a:t>formats*</a:t>
            </a:r>
            <a:endParaRPr lang="en-US" dirty="0"/>
          </a:p>
          <a:p>
            <a:pPr lvl="1"/>
            <a:r>
              <a:rPr lang="en-US" dirty="0"/>
              <a:t>Length of loan (Item loan type)</a:t>
            </a:r>
          </a:p>
          <a:p>
            <a:pPr lvl="1"/>
            <a:r>
              <a:rPr lang="en-US" dirty="0"/>
              <a:t>Length of time materials are held for local </a:t>
            </a:r>
            <a:r>
              <a:rPr lang="en-US" dirty="0" smtClean="0"/>
              <a:t>holds (30, 60 or 90 days)*</a:t>
            </a: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r>
              <a:rPr lang="en-US" sz="1300" dirty="0" smtClean="0"/>
              <a:t>*Survey question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holds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Considerations so far &amp; data dimensions</a:t>
            </a:r>
          </a:p>
          <a:p>
            <a:pPr lvl="1"/>
            <a:r>
              <a:rPr lang="en-US" dirty="0"/>
              <a:t>Will this cause an </a:t>
            </a:r>
            <a:r>
              <a:rPr lang="en-US" dirty="0" smtClean="0"/>
              <a:t>erosion </a:t>
            </a:r>
            <a:r>
              <a:rPr lang="en-US" dirty="0"/>
              <a:t>of resource sharing system-wide?</a:t>
            </a:r>
          </a:p>
          <a:p>
            <a:pPr lvl="1"/>
            <a:r>
              <a:rPr lang="en-US" dirty="0" smtClean="0"/>
              <a:t>Will this add </a:t>
            </a:r>
            <a:r>
              <a:rPr lang="en-US" dirty="0"/>
              <a:t>another layer of collection management and </a:t>
            </a:r>
            <a:r>
              <a:rPr lang="en-US" dirty="0" smtClean="0"/>
              <a:t>processing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Will there be a reduction in Delivery?</a:t>
            </a:r>
          </a:p>
          <a:p>
            <a:pPr lvl="1"/>
            <a:r>
              <a:rPr lang="en-US" dirty="0" smtClean="0"/>
              <a:t>Will it be possible for libraries with branches to share among its branches?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items sit on the shelf that would otherwise be filling holds at other libraries</a:t>
            </a:r>
            <a:r>
              <a:rPr lang="en-US" dirty="0" smtClean="0"/>
              <a:t>?</a:t>
            </a:r>
          </a:p>
          <a:p>
            <a:pPr lvl="1">
              <a:buClr>
                <a:srgbClr val="903163"/>
              </a:buClr>
            </a:pPr>
            <a:r>
              <a:rPr lang="en-US" dirty="0">
                <a:solidFill>
                  <a:srgbClr val="3D3D3D"/>
                </a:solidFill>
              </a:rPr>
              <a:t>Will libraries need to purchase more copies and increase their materials budgets? </a:t>
            </a:r>
          </a:p>
        </p:txBody>
      </p:sp>
    </p:spTree>
    <p:extLst>
      <p:ext uri="{BB962C8B-B14F-4D97-AF65-F5344CB8AC3E}">
        <p14:creationId xmlns:p14="http://schemas.microsoft.com/office/powerpoint/2010/main" val="239882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holds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Considerations so far &amp; possible data dimensions – Tim Drexler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the time for holds to be filled increase?; Will patrons have to wait longer for items not owned by the library? </a:t>
            </a:r>
            <a:endParaRPr lang="en-US" dirty="0" smtClean="0"/>
          </a:p>
          <a:p>
            <a:pPr lvl="1"/>
            <a:r>
              <a:rPr lang="en-US" dirty="0"/>
              <a:t>Will total loaned/borrowing change as a result of the pilot? Will libraries who are not participating be affected? </a:t>
            </a:r>
            <a:endParaRPr lang="en-US" dirty="0" smtClean="0"/>
          </a:p>
          <a:p>
            <a:pPr lvl="1"/>
            <a:r>
              <a:rPr lang="en-US" dirty="0"/>
              <a:t>Will circulation go down? </a:t>
            </a:r>
            <a:endParaRPr lang="en-US" dirty="0" smtClean="0"/>
          </a:p>
          <a:p>
            <a:r>
              <a:rPr lang="en-US" dirty="0"/>
              <a:t>Followed by </a:t>
            </a:r>
            <a:r>
              <a:rPr lang="en-US" dirty="0" smtClean="0"/>
              <a:t>Questions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55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1359</TotalTime>
  <Words>454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 2</vt:lpstr>
      <vt:lpstr>Dividend</vt:lpstr>
      <vt:lpstr>Multi-part dvd vote</vt:lpstr>
      <vt:lpstr>Timeline for Tech &amp; ILS fees</vt:lpstr>
      <vt:lpstr>Review tech and ils 2023 draft budgets</vt:lpstr>
      <vt:lpstr>Local holds only</vt:lpstr>
      <vt:lpstr>Local holds only—Timeline</vt:lpstr>
      <vt:lpstr>Local holds only</vt:lpstr>
      <vt:lpstr>Local holds only</vt:lpstr>
      <vt:lpstr>Local holds only</vt:lpstr>
    </vt:vector>
  </TitlesOfParts>
  <Company>South Central Library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Budget</dc:title>
  <dc:creator>SCLS</dc:creator>
  <cp:lastModifiedBy>SCLS</cp:lastModifiedBy>
  <cp:revision>83</cp:revision>
  <dcterms:created xsi:type="dcterms:W3CDTF">2015-05-21T03:52:36Z</dcterms:created>
  <dcterms:modified xsi:type="dcterms:W3CDTF">2022-05-18T22:44:17Z</dcterms:modified>
</cp:coreProperties>
</file>