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79" r:id="rId3"/>
    <p:sldId id="257" r:id="rId4"/>
    <p:sldId id="258" r:id="rId5"/>
    <p:sldId id="269" r:id="rId6"/>
    <p:sldId id="270" r:id="rId7"/>
    <p:sldId id="268" r:id="rId8"/>
    <p:sldId id="271" r:id="rId9"/>
    <p:sldId id="272" r:id="rId10"/>
    <p:sldId id="273" r:id="rId11"/>
    <p:sldId id="274" r:id="rId12"/>
    <p:sldId id="275" r:id="rId13"/>
    <p:sldId id="276" r:id="rId14"/>
    <p:sldId id="277"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839" autoAdjust="0"/>
    <p:restoredTop sz="94660"/>
  </p:normalViewPr>
  <p:slideViewPr>
    <p:cSldViewPr snapToGrid="0">
      <p:cViewPr varScale="1">
        <p:scale>
          <a:sx n="82" d="100"/>
          <a:sy n="82" d="100"/>
        </p:scale>
        <p:origin x="63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C86FBB8-EF49-4A49-A35C-9ED115750473}" type="datetimeFigureOut">
              <a:rPr lang="en-US" smtClean="0"/>
              <a:t>5/19/2022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4145533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86FBB8-EF49-4A49-A35C-9ED115750473}"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195669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C86FBB8-EF49-4A49-A35C-9ED115750473}"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3224572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C86FBB8-EF49-4A49-A35C-9ED115750473}"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2088012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86FBB8-EF49-4A49-A35C-9ED115750473}"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2342077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C86FBB8-EF49-4A49-A35C-9ED115750473}"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2176373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C86FBB8-EF49-4A49-A35C-9ED115750473}" type="datetimeFigureOut">
              <a:rPr lang="en-US" smtClean="0"/>
              <a:t>5/19/2022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2525463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C86FBB8-EF49-4A49-A35C-9ED115750473}"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919730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C86FBB8-EF49-4A49-A35C-9ED115750473}"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406954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86FBB8-EF49-4A49-A35C-9ED115750473}"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54095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86FBB8-EF49-4A49-A35C-9ED115750473}"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9757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86FBB8-EF49-4A49-A35C-9ED115750473}"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9202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86FBB8-EF49-4A49-A35C-9ED115750473}"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352178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86FBB8-EF49-4A49-A35C-9ED115750473}"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1404082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6FBB8-EF49-4A49-A35C-9ED115750473}"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201782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86FBB8-EF49-4A49-A35C-9ED115750473}"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247022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86FBB8-EF49-4A49-A35C-9ED115750473}"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A58ACB-6AF7-493D-B057-827038899BA6}" type="slidenum">
              <a:rPr lang="en-US" smtClean="0"/>
              <a:t>‹#›</a:t>
            </a:fld>
            <a:endParaRPr lang="en-US"/>
          </a:p>
        </p:txBody>
      </p:sp>
    </p:spTree>
    <p:extLst>
      <p:ext uri="{BB962C8B-B14F-4D97-AF65-F5344CB8AC3E}">
        <p14:creationId xmlns:p14="http://schemas.microsoft.com/office/powerpoint/2010/main" val="118420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C86FBB8-EF49-4A49-A35C-9ED115750473}" type="datetimeFigureOut">
              <a:rPr lang="en-US" smtClean="0"/>
              <a:t>5/19/2022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DA58ACB-6AF7-493D-B057-827038899BA6}" type="slidenum">
              <a:rPr lang="en-US" smtClean="0"/>
              <a:t>‹#›</a:t>
            </a:fld>
            <a:endParaRPr lang="en-US"/>
          </a:p>
        </p:txBody>
      </p:sp>
    </p:spTree>
    <p:extLst>
      <p:ext uri="{BB962C8B-B14F-4D97-AF65-F5344CB8AC3E}">
        <p14:creationId xmlns:p14="http://schemas.microsoft.com/office/powerpoint/2010/main" val="20782113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2677648"/>
          </a:xfrm>
        </p:spPr>
        <p:txBody>
          <a:bodyPr/>
          <a:lstStyle/>
          <a:p>
            <a:r>
              <a:rPr lang="en-US" dirty="0" smtClean="0"/>
              <a:t>SCLS Delivery – Budget Prep Update</a:t>
            </a:r>
            <a:endParaRPr lang="en-US" dirty="0"/>
          </a:p>
        </p:txBody>
      </p:sp>
      <p:sp>
        <p:nvSpPr>
          <p:cNvPr id="3" name="Subtitle 2"/>
          <p:cNvSpPr>
            <a:spLocks noGrp="1"/>
          </p:cNvSpPr>
          <p:nvPr>
            <p:ph type="subTitle" idx="1"/>
          </p:nvPr>
        </p:nvSpPr>
        <p:spPr/>
        <p:txBody>
          <a:bodyPr/>
          <a:lstStyle/>
          <a:p>
            <a:r>
              <a:rPr lang="en-US" dirty="0" smtClean="0"/>
              <a:t>All Directors Meeting</a:t>
            </a:r>
          </a:p>
          <a:p>
            <a:r>
              <a:rPr lang="en-US" dirty="0" smtClean="0"/>
              <a:t>5/19/22</a:t>
            </a:r>
            <a:endParaRPr lang="en-US" dirty="0"/>
          </a:p>
        </p:txBody>
      </p:sp>
    </p:spTree>
    <p:extLst>
      <p:ext uri="{BB962C8B-B14F-4D97-AF65-F5344CB8AC3E}">
        <p14:creationId xmlns:p14="http://schemas.microsoft.com/office/powerpoint/2010/main" val="2592717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Formula:  2023</a:t>
            </a:r>
            <a:endParaRPr lang="en-US" dirty="0"/>
          </a:p>
        </p:txBody>
      </p:sp>
      <p:sp>
        <p:nvSpPr>
          <p:cNvPr id="3" name="Content Placeholder 2"/>
          <p:cNvSpPr>
            <a:spLocks noGrp="1"/>
          </p:cNvSpPr>
          <p:nvPr>
            <p:ph idx="1"/>
          </p:nvPr>
        </p:nvSpPr>
        <p:spPr/>
        <p:txBody>
          <a:bodyPr/>
          <a:lstStyle/>
          <a:p>
            <a:r>
              <a:rPr lang="en-US" dirty="0" smtClean="0"/>
              <a:t>Stop </a:t>
            </a:r>
            <a:r>
              <a:rPr lang="en-US" dirty="0" smtClean="0"/>
              <a:t>Share ($293,575):</a:t>
            </a:r>
            <a:endParaRPr lang="en-US" dirty="0" smtClean="0"/>
          </a:p>
          <a:p>
            <a:pPr lvl="1"/>
            <a:r>
              <a:rPr lang="en-US" dirty="0" smtClean="0"/>
              <a:t>The cost of moving the materials on the road (fuel, time, maintenance)</a:t>
            </a:r>
          </a:p>
          <a:p>
            <a:pPr lvl="1"/>
            <a:r>
              <a:rPr lang="en-US" dirty="0" smtClean="0"/>
              <a:t>This cost is summarized and distributed EQUALLY across all stop locations</a:t>
            </a:r>
          </a:p>
          <a:p>
            <a:pPr lvl="1"/>
            <a:r>
              <a:rPr lang="en-US" dirty="0" smtClean="0"/>
              <a:t>The number of the stops in a given week is the charge to each location:</a:t>
            </a:r>
          </a:p>
          <a:p>
            <a:pPr lvl="2"/>
            <a:r>
              <a:rPr lang="en-US" dirty="0" smtClean="0"/>
              <a:t>Examples:</a:t>
            </a:r>
          </a:p>
          <a:p>
            <a:pPr lvl="3"/>
            <a:r>
              <a:rPr lang="en-US" dirty="0" smtClean="0"/>
              <a:t>Belleville:  5 stops is $4,111</a:t>
            </a:r>
          </a:p>
          <a:p>
            <a:pPr lvl="3"/>
            <a:r>
              <a:rPr lang="en-US" dirty="0" smtClean="0"/>
              <a:t>Rosholt:  3 stops is $2,467</a:t>
            </a:r>
          </a:p>
          <a:p>
            <a:pPr lvl="3"/>
            <a:r>
              <a:rPr lang="en-US" dirty="0" smtClean="0"/>
              <a:t>Middleton:  9 stops is $7,401</a:t>
            </a:r>
          </a:p>
          <a:p>
            <a:pPr lvl="1"/>
            <a:endParaRPr lang="en-US" dirty="0"/>
          </a:p>
          <a:p>
            <a:pPr marL="457200" lvl="1" indent="0">
              <a:buNone/>
            </a:pPr>
            <a:endParaRPr lang="en-US" dirty="0"/>
          </a:p>
        </p:txBody>
      </p:sp>
    </p:spTree>
    <p:extLst>
      <p:ext uri="{BB962C8B-B14F-4D97-AF65-F5344CB8AC3E}">
        <p14:creationId xmlns:p14="http://schemas.microsoft.com/office/powerpoint/2010/main" val="141399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Formula:  2023</a:t>
            </a:r>
            <a:endParaRPr lang="en-US" dirty="0"/>
          </a:p>
        </p:txBody>
      </p:sp>
      <p:sp>
        <p:nvSpPr>
          <p:cNvPr id="3" name="Content Placeholder 2"/>
          <p:cNvSpPr>
            <a:spLocks noGrp="1"/>
          </p:cNvSpPr>
          <p:nvPr>
            <p:ph idx="1"/>
          </p:nvPr>
        </p:nvSpPr>
        <p:spPr/>
        <p:txBody>
          <a:bodyPr/>
          <a:lstStyle/>
          <a:p>
            <a:r>
              <a:rPr lang="en-US" dirty="0" smtClean="0"/>
              <a:t>Stop Share:</a:t>
            </a:r>
          </a:p>
          <a:p>
            <a:pPr lvl="1"/>
            <a:r>
              <a:rPr lang="en-US" dirty="0" smtClean="0"/>
              <a:t>Truck Discount</a:t>
            </a:r>
          </a:p>
          <a:p>
            <a:pPr lvl="2"/>
            <a:r>
              <a:rPr lang="en-US" dirty="0" smtClean="0"/>
              <a:t>For all stops that have a Box Truck, we employ a 40% discount to that location</a:t>
            </a:r>
          </a:p>
          <a:p>
            <a:pPr lvl="2"/>
            <a:r>
              <a:rPr lang="en-US" dirty="0" smtClean="0"/>
              <a:t>Why?</a:t>
            </a:r>
          </a:p>
          <a:p>
            <a:pPr lvl="3"/>
            <a:r>
              <a:rPr lang="en-US" dirty="0" smtClean="0"/>
              <a:t>For moving a large amount of materials in areas where there are large locations in close proximity, we are very efficient:  Dane and Sauk counties</a:t>
            </a:r>
          </a:p>
          <a:p>
            <a:pPr lvl="3"/>
            <a:r>
              <a:rPr lang="en-US" dirty="0" smtClean="0"/>
              <a:t>Van use is less-efficient but necessary to travel long distance</a:t>
            </a:r>
          </a:p>
          <a:p>
            <a:pPr lvl="2"/>
            <a:r>
              <a:rPr lang="en-US" dirty="0" smtClean="0"/>
              <a:t>This knocks off about $65,000 from the stop share total</a:t>
            </a:r>
            <a:endParaRPr lang="en-US" dirty="0"/>
          </a:p>
          <a:p>
            <a:pPr marL="457200" lvl="1" indent="0">
              <a:buNone/>
            </a:pPr>
            <a:endParaRPr lang="en-US" dirty="0"/>
          </a:p>
        </p:txBody>
      </p:sp>
    </p:spTree>
    <p:extLst>
      <p:ext uri="{BB962C8B-B14F-4D97-AF65-F5344CB8AC3E}">
        <p14:creationId xmlns:p14="http://schemas.microsoft.com/office/powerpoint/2010/main" val="161372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Formula:  2023</a:t>
            </a:r>
            <a:endParaRPr lang="en-US" dirty="0"/>
          </a:p>
        </p:txBody>
      </p:sp>
      <p:sp>
        <p:nvSpPr>
          <p:cNvPr id="3" name="Content Placeholder 2"/>
          <p:cNvSpPr>
            <a:spLocks noGrp="1"/>
          </p:cNvSpPr>
          <p:nvPr>
            <p:ph idx="1"/>
          </p:nvPr>
        </p:nvSpPr>
        <p:spPr/>
        <p:txBody>
          <a:bodyPr/>
          <a:lstStyle/>
          <a:p>
            <a:pPr lvl="1"/>
            <a:r>
              <a:rPr lang="en-US" dirty="0" smtClean="0"/>
              <a:t>Base Fee:</a:t>
            </a:r>
          </a:p>
          <a:p>
            <a:pPr lvl="2"/>
            <a:r>
              <a:rPr lang="en-US" dirty="0" smtClean="0"/>
              <a:t>$1,000 assessed to each location regardless of size as a participant in the network</a:t>
            </a:r>
          </a:p>
          <a:p>
            <a:pPr lvl="2"/>
            <a:r>
              <a:rPr lang="en-US" dirty="0" smtClean="0"/>
              <a:t>Dedicated to help offset indirect costs related to delivery:  administration</a:t>
            </a:r>
          </a:p>
          <a:p>
            <a:pPr lvl="2"/>
            <a:endParaRPr lang="en-US" dirty="0"/>
          </a:p>
          <a:p>
            <a:pPr marL="914400" lvl="2" indent="0">
              <a:buNone/>
            </a:pPr>
            <a:endParaRPr lang="en-US" dirty="0"/>
          </a:p>
        </p:txBody>
      </p:sp>
    </p:spTree>
    <p:extLst>
      <p:ext uri="{BB962C8B-B14F-4D97-AF65-F5344CB8AC3E}">
        <p14:creationId xmlns:p14="http://schemas.microsoft.com/office/powerpoint/2010/main" val="83749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Formula:  2023</a:t>
            </a:r>
            <a:endParaRPr lang="en-US" dirty="0"/>
          </a:p>
        </p:txBody>
      </p:sp>
      <p:sp>
        <p:nvSpPr>
          <p:cNvPr id="3" name="Content Placeholder 2"/>
          <p:cNvSpPr>
            <a:spLocks noGrp="1"/>
          </p:cNvSpPr>
          <p:nvPr>
            <p:ph idx="1"/>
          </p:nvPr>
        </p:nvSpPr>
        <p:spPr/>
        <p:txBody>
          <a:bodyPr/>
          <a:lstStyle/>
          <a:p>
            <a:pPr lvl="2"/>
            <a:endParaRPr lang="en-US" dirty="0"/>
          </a:p>
          <a:p>
            <a:pPr marL="914400" lvl="2"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52806961"/>
              </p:ext>
            </p:extLst>
          </p:nvPr>
        </p:nvGraphicFramePr>
        <p:xfrm>
          <a:off x="475860" y="2230013"/>
          <a:ext cx="10767526" cy="4360898"/>
        </p:xfrm>
        <a:graphic>
          <a:graphicData uri="http://schemas.openxmlformats.org/drawingml/2006/table">
            <a:tbl>
              <a:tblPr firstRow="1" bandRow="1">
                <a:tableStyleId>{5C22544A-7EE6-4342-B048-85BDC9FD1C3A}</a:tableStyleId>
              </a:tblPr>
              <a:tblGrid>
                <a:gridCol w="1538218">
                  <a:extLst>
                    <a:ext uri="{9D8B030D-6E8A-4147-A177-3AD203B41FA5}">
                      <a16:colId xmlns:a16="http://schemas.microsoft.com/office/drawing/2014/main" val="1515567774"/>
                    </a:ext>
                  </a:extLst>
                </a:gridCol>
                <a:gridCol w="1538218">
                  <a:extLst>
                    <a:ext uri="{9D8B030D-6E8A-4147-A177-3AD203B41FA5}">
                      <a16:colId xmlns:a16="http://schemas.microsoft.com/office/drawing/2014/main" val="2685674223"/>
                    </a:ext>
                  </a:extLst>
                </a:gridCol>
                <a:gridCol w="1538218">
                  <a:extLst>
                    <a:ext uri="{9D8B030D-6E8A-4147-A177-3AD203B41FA5}">
                      <a16:colId xmlns:a16="http://schemas.microsoft.com/office/drawing/2014/main" val="1982698703"/>
                    </a:ext>
                  </a:extLst>
                </a:gridCol>
                <a:gridCol w="1538218">
                  <a:extLst>
                    <a:ext uri="{9D8B030D-6E8A-4147-A177-3AD203B41FA5}">
                      <a16:colId xmlns:a16="http://schemas.microsoft.com/office/drawing/2014/main" val="1955881206"/>
                    </a:ext>
                  </a:extLst>
                </a:gridCol>
                <a:gridCol w="1538218">
                  <a:extLst>
                    <a:ext uri="{9D8B030D-6E8A-4147-A177-3AD203B41FA5}">
                      <a16:colId xmlns:a16="http://schemas.microsoft.com/office/drawing/2014/main" val="3558781472"/>
                    </a:ext>
                  </a:extLst>
                </a:gridCol>
                <a:gridCol w="1538218">
                  <a:extLst>
                    <a:ext uri="{9D8B030D-6E8A-4147-A177-3AD203B41FA5}">
                      <a16:colId xmlns:a16="http://schemas.microsoft.com/office/drawing/2014/main" val="84395693"/>
                    </a:ext>
                  </a:extLst>
                </a:gridCol>
                <a:gridCol w="1538218">
                  <a:extLst>
                    <a:ext uri="{9D8B030D-6E8A-4147-A177-3AD203B41FA5}">
                      <a16:colId xmlns:a16="http://schemas.microsoft.com/office/drawing/2014/main" val="1555595547"/>
                    </a:ext>
                  </a:extLst>
                </a:gridCol>
              </a:tblGrid>
              <a:tr h="930324">
                <a:tc>
                  <a:txBody>
                    <a:bodyPr/>
                    <a:lstStyle/>
                    <a:p>
                      <a:endParaRPr lang="en-US" dirty="0"/>
                    </a:p>
                  </a:txBody>
                  <a:tcPr/>
                </a:tc>
                <a:tc>
                  <a:txBody>
                    <a:bodyPr/>
                    <a:lstStyle/>
                    <a:p>
                      <a:pPr algn="ctr"/>
                      <a:r>
                        <a:rPr lang="en-US" dirty="0" smtClean="0"/>
                        <a:t>2022</a:t>
                      </a:r>
                    </a:p>
                    <a:p>
                      <a:pPr algn="ctr"/>
                      <a:r>
                        <a:rPr lang="en-US" dirty="0" smtClean="0"/>
                        <a:t>Fees</a:t>
                      </a:r>
                      <a:endParaRPr lang="en-US" dirty="0"/>
                    </a:p>
                  </a:txBody>
                  <a:tcPr/>
                </a:tc>
                <a:tc>
                  <a:txBody>
                    <a:bodyPr/>
                    <a:lstStyle/>
                    <a:p>
                      <a:pPr algn="ctr"/>
                      <a:r>
                        <a:rPr lang="en-US" dirty="0" smtClean="0"/>
                        <a:t>2023</a:t>
                      </a:r>
                    </a:p>
                    <a:p>
                      <a:pPr algn="ctr"/>
                      <a:r>
                        <a:rPr lang="en-US" dirty="0" smtClean="0"/>
                        <a:t>Formula</a:t>
                      </a:r>
                      <a:endParaRPr lang="en-US" dirty="0"/>
                    </a:p>
                  </a:txBody>
                  <a:tcPr/>
                </a:tc>
                <a:tc>
                  <a:txBody>
                    <a:bodyPr/>
                    <a:lstStyle/>
                    <a:p>
                      <a:pPr algn="ctr"/>
                      <a:r>
                        <a:rPr lang="en-US" dirty="0" smtClean="0"/>
                        <a:t>Adjusted</a:t>
                      </a:r>
                    </a:p>
                    <a:p>
                      <a:pPr algn="ctr"/>
                      <a:r>
                        <a:rPr lang="en-US" dirty="0" smtClean="0"/>
                        <a:t>w/ state aid</a:t>
                      </a:r>
                      <a:endParaRPr lang="en-US" dirty="0"/>
                    </a:p>
                  </a:txBody>
                  <a:tcPr/>
                </a:tc>
                <a:tc>
                  <a:txBody>
                    <a:bodyPr/>
                    <a:lstStyle/>
                    <a:p>
                      <a:pPr algn="ctr"/>
                      <a:r>
                        <a:rPr lang="en-US" dirty="0" smtClean="0"/>
                        <a:t>Difference</a:t>
                      </a:r>
                    </a:p>
                    <a:p>
                      <a:pPr algn="ctr"/>
                      <a:r>
                        <a:rPr lang="en-US" dirty="0" smtClean="0"/>
                        <a:t>2022 to </a:t>
                      </a:r>
                    </a:p>
                    <a:p>
                      <a:pPr algn="ctr"/>
                      <a:r>
                        <a:rPr lang="en-US" dirty="0" smtClean="0"/>
                        <a:t>2023*</a:t>
                      </a:r>
                      <a:endParaRPr lang="en-US" dirty="0"/>
                    </a:p>
                  </a:txBody>
                  <a:tcPr/>
                </a:tc>
                <a:tc>
                  <a:txBody>
                    <a:bodyPr/>
                    <a:lstStyle/>
                    <a:p>
                      <a:pPr algn="ctr"/>
                      <a:r>
                        <a:rPr lang="en-US" dirty="0" smtClean="0"/>
                        <a:t>Pct.</a:t>
                      </a:r>
                      <a:endParaRPr lang="en-US" dirty="0"/>
                    </a:p>
                  </a:txBody>
                  <a:tcPr/>
                </a:tc>
                <a:tc>
                  <a:txBody>
                    <a:bodyPr/>
                    <a:lstStyle/>
                    <a:p>
                      <a:endParaRPr lang="en-US" dirty="0"/>
                    </a:p>
                  </a:txBody>
                  <a:tcPr/>
                </a:tc>
                <a:extLst>
                  <a:ext uri="{0D108BD9-81ED-4DB2-BD59-A6C34878D82A}">
                    <a16:rowId xmlns:a16="http://schemas.microsoft.com/office/drawing/2014/main" val="1949038527"/>
                  </a:ext>
                </a:extLst>
              </a:tr>
              <a:tr h="490082">
                <a:tc>
                  <a:txBody>
                    <a:bodyPr/>
                    <a:lstStyle/>
                    <a:p>
                      <a:r>
                        <a:rPr lang="en-US" dirty="0" smtClean="0"/>
                        <a:t>Adams</a:t>
                      </a:r>
                    </a:p>
                  </a:txBody>
                  <a:tcPr/>
                </a:tc>
                <a:tc>
                  <a:txBody>
                    <a:bodyPr/>
                    <a:lstStyle/>
                    <a:p>
                      <a:pPr algn="ctr"/>
                      <a:r>
                        <a:rPr lang="en-US" dirty="0" smtClean="0">
                          <a:effectLst/>
                        </a:rPr>
                        <a:t>$10,656</a:t>
                      </a:r>
                      <a:endParaRPr lang="en-US" dirty="0">
                        <a:effectLst/>
                      </a:endParaRPr>
                    </a:p>
                  </a:txBody>
                  <a:tcPr/>
                </a:tc>
                <a:tc>
                  <a:txBody>
                    <a:bodyPr/>
                    <a:lstStyle/>
                    <a:p>
                      <a:pPr algn="ctr"/>
                      <a:r>
                        <a:rPr lang="en-US" dirty="0" smtClean="0"/>
                        <a:t>$13,508</a:t>
                      </a:r>
                      <a:endParaRPr lang="en-US" dirty="0"/>
                    </a:p>
                  </a:txBody>
                  <a:tcPr/>
                </a:tc>
                <a:tc>
                  <a:txBody>
                    <a:bodyPr/>
                    <a:lstStyle/>
                    <a:p>
                      <a:pPr algn="ctr"/>
                      <a:r>
                        <a:rPr lang="en-US" dirty="0" smtClean="0"/>
                        <a:t>$9,257</a:t>
                      </a:r>
                      <a:endParaRPr lang="en-US" dirty="0"/>
                    </a:p>
                  </a:txBody>
                  <a:tcPr/>
                </a:tc>
                <a:tc>
                  <a:txBody>
                    <a:bodyPr/>
                    <a:lstStyle/>
                    <a:p>
                      <a:pPr algn="ctr"/>
                      <a:r>
                        <a:rPr lang="en-US" dirty="0" smtClean="0"/>
                        <a:t>-$1,399</a:t>
                      </a:r>
                      <a:endParaRPr lang="en-US" dirty="0"/>
                    </a:p>
                  </a:txBody>
                  <a:tcPr/>
                </a:tc>
                <a:tc>
                  <a:txBody>
                    <a:bodyPr/>
                    <a:lstStyle/>
                    <a:p>
                      <a:pPr algn="ctr"/>
                      <a:r>
                        <a:rPr lang="en-US" dirty="0" smtClean="0"/>
                        <a:t>-13%</a:t>
                      </a:r>
                      <a:endParaRPr lang="en-US" dirty="0"/>
                    </a:p>
                  </a:txBody>
                  <a:tcPr/>
                </a:tc>
                <a:tc>
                  <a:txBody>
                    <a:bodyPr/>
                    <a:lstStyle/>
                    <a:p>
                      <a:endParaRPr lang="en-US" dirty="0"/>
                    </a:p>
                  </a:txBody>
                  <a:tcPr/>
                </a:tc>
                <a:extLst>
                  <a:ext uri="{0D108BD9-81ED-4DB2-BD59-A6C34878D82A}">
                    <a16:rowId xmlns:a16="http://schemas.microsoft.com/office/drawing/2014/main" val="1292047215"/>
                  </a:ext>
                </a:extLst>
              </a:tr>
              <a:tr h="490082">
                <a:tc>
                  <a:txBody>
                    <a:bodyPr/>
                    <a:lstStyle/>
                    <a:p>
                      <a:r>
                        <a:rPr lang="en-US" dirty="0" smtClean="0"/>
                        <a:t>Columbia</a:t>
                      </a:r>
                      <a:endParaRPr lang="en-US" dirty="0"/>
                    </a:p>
                  </a:txBody>
                  <a:tcPr/>
                </a:tc>
                <a:tc>
                  <a:txBody>
                    <a:bodyPr/>
                    <a:lstStyle/>
                    <a:p>
                      <a:pPr algn="ctr"/>
                      <a:r>
                        <a:rPr lang="en-US" dirty="0" smtClean="0">
                          <a:effectLst/>
                        </a:rPr>
                        <a:t>$50,584</a:t>
                      </a:r>
                      <a:endParaRPr lang="en-US" dirty="0">
                        <a:effectLst/>
                      </a:endParaRPr>
                    </a:p>
                  </a:txBody>
                  <a:tcPr/>
                </a:tc>
                <a:tc>
                  <a:txBody>
                    <a:bodyPr/>
                    <a:lstStyle/>
                    <a:p>
                      <a:pPr algn="ctr"/>
                      <a:r>
                        <a:rPr lang="en-US" dirty="0" smtClean="0"/>
                        <a:t>$64,076</a:t>
                      </a:r>
                      <a:endParaRPr lang="en-US" dirty="0"/>
                    </a:p>
                  </a:txBody>
                  <a:tcPr/>
                </a:tc>
                <a:tc>
                  <a:txBody>
                    <a:bodyPr/>
                    <a:lstStyle/>
                    <a:p>
                      <a:pPr algn="ctr"/>
                      <a:r>
                        <a:rPr lang="en-US" dirty="0" smtClean="0"/>
                        <a:t>$43,910</a:t>
                      </a:r>
                      <a:endParaRPr lang="en-US" dirty="0"/>
                    </a:p>
                  </a:txBody>
                  <a:tcPr/>
                </a:tc>
                <a:tc>
                  <a:txBody>
                    <a:bodyPr/>
                    <a:lstStyle/>
                    <a:p>
                      <a:pPr algn="ctr"/>
                      <a:r>
                        <a:rPr lang="en-US" dirty="0" smtClean="0"/>
                        <a:t>-$6,674</a:t>
                      </a:r>
                      <a:endParaRPr lang="en-US" dirty="0"/>
                    </a:p>
                  </a:txBody>
                  <a:tcPr/>
                </a:tc>
                <a:tc>
                  <a:txBody>
                    <a:bodyPr/>
                    <a:lstStyle/>
                    <a:p>
                      <a:pPr algn="ctr"/>
                      <a:r>
                        <a:rPr lang="en-US" dirty="0" smtClean="0"/>
                        <a:t>-13%</a:t>
                      </a:r>
                      <a:endParaRPr lang="en-US" dirty="0"/>
                    </a:p>
                  </a:txBody>
                  <a:tcPr/>
                </a:tc>
                <a:tc>
                  <a:txBody>
                    <a:bodyPr/>
                    <a:lstStyle/>
                    <a:p>
                      <a:endParaRPr lang="en-US" dirty="0"/>
                    </a:p>
                  </a:txBody>
                  <a:tcPr/>
                </a:tc>
                <a:extLst>
                  <a:ext uri="{0D108BD9-81ED-4DB2-BD59-A6C34878D82A}">
                    <a16:rowId xmlns:a16="http://schemas.microsoft.com/office/drawing/2014/main" val="1884599811"/>
                  </a:ext>
                </a:extLst>
              </a:tr>
              <a:tr h="490082">
                <a:tc>
                  <a:txBody>
                    <a:bodyPr/>
                    <a:lstStyle/>
                    <a:p>
                      <a:r>
                        <a:rPr lang="en-US" dirty="0" smtClean="0"/>
                        <a:t>Green</a:t>
                      </a:r>
                      <a:endParaRPr lang="en-US" dirty="0"/>
                    </a:p>
                  </a:txBody>
                  <a:tcPr/>
                </a:tc>
                <a:tc>
                  <a:txBody>
                    <a:bodyPr/>
                    <a:lstStyle/>
                    <a:p>
                      <a:pPr algn="ctr"/>
                      <a:r>
                        <a:rPr lang="en-US" dirty="0" smtClean="0">
                          <a:effectLst/>
                        </a:rPr>
                        <a:t>$42,090</a:t>
                      </a:r>
                      <a:endParaRPr lang="en-US" dirty="0">
                        <a:effectLst/>
                      </a:endParaRPr>
                    </a:p>
                  </a:txBody>
                  <a:tcPr/>
                </a:tc>
                <a:tc>
                  <a:txBody>
                    <a:bodyPr/>
                    <a:lstStyle/>
                    <a:p>
                      <a:pPr algn="ctr"/>
                      <a:r>
                        <a:rPr lang="en-US" dirty="0" smtClean="0"/>
                        <a:t>$33,609</a:t>
                      </a:r>
                      <a:endParaRPr lang="en-US" dirty="0"/>
                    </a:p>
                  </a:txBody>
                  <a:tcPr/>
                </a:tc>
                <a:tc>
                  <a:txBody>
                    <a:bodyPr/>
                    <a:lstStyle/>
                    <a:p>
                      <a:pPr algn="ctr"/>
                      <a:r>
                        <a:rPr lang="en-US" dirty="0" smtClean="0"/>
                        <a:t>$23,032</a:t>
                      </a:r>
                      <a:endParaRPr lang="en-US" dirty="0"/>
                    </a:p>
                  </a:txBody>
                  <a:tcPr/>
                </a:tc>
                <a:tc>
                  <a:txBody>
                    <a:bodyPr/>
                    <a:lstStyle/>
                    <a:p>
                      <a:pPr algn="ctr"/>
                      <a:r>
                        <a:rPr lang="en-US" dirty="0" smtClean="0"/>
                        <a:t>-$19,058</a:t>
                      </a:r>
                      <a:endParaRPr lang="en-US" dirty="0"/>
                    </a:p>
                  </a:txBody>
                  <a:tcPr/>
                </a:tc>
                <a:tc>
                  <a:txBody>
                    <a:bodyPr/>
                    <a:lstStyle/>
                    <a:p>
                      <a:pPr algn="ctr"/>
                      <a:r>
                        <a:rPr lang="en-US" dirty="0" smtClean="0"/>
                        <a:t>-45%</a:t>
                      </a:r>
                      <a:endParaRPr lang="en-US" dirty="0"/>
                    </a:p>
                  </a:txBody>
                  <a:tcPr/>
                </a:tc>
                <a:tc>
                  <a:txBody>
                    <a:bodyPr/>
                    <a:lstStyle/>
                    <a:p>
                      <a:endParaRPr lang="en-US" dirty="0"/>
                    </a:p>
                  </a:txBody>
                  <a:tcPr/>
                </a:tc>
                <a:extLst>
                  <a:ext uri="{0D108BD9-81ED-4DB2-BD59-A6C34878D82A}">
                    <a16:rowId xmlns:a16="http://schemas.microsoft.com/office/drawing/2014/main" val="1657564829"/>
                  </a:ext>
                </a:extLst>
              </a:tr>
              <a:tr h="490082">
                <a:tc>
                  <a:txBody>
                    <a:bodyPr/>
                    <a:lstStyle/>
                    <a:p>
                      <a:r>
                        <a:rPr lang="en-US" dirty="0" smtClean="0"/>
                        <a:t>Portage</a:t>
                      </a:r>
                      <a:endParaRPr lang="en-US" dirty="0"/>
                    </a:p>
                  </a:txBody>
                  <a:tcPr/>
                </a:tc>
                <a:tc>
                  <a:txBody>
                    <a:bodyPr/>
                    <a:lstStyle/>
                    <a:p>
                      <a:pPr algn="ctr"/>
                      <a:r>
                        <a:rPr lang="en-US" dirty="0" smtClean="0">
                          <a:effectLst/>
                        </a:rPr>
                        <a:t>$27,566</a:t>
                      </a:r>
                      <a:endParaRPr lang="en-US" dirty="0">
                        <a:effectLst/>
                      </a:endParaRPr>
                    </a:p>
                  </a:txBody>
                  <a:tcPr/>
                </a:tc>
                <a:tc>
                  <a:txBody>
                    <a:bodyPr/>
                    <a:lstStyle/>
                    <a:p>
                      <a:pPr algn="ctr"/>
                      <a:r>
                        <a:rPr lang="en-US" dirty="0" smtClean="0"/>
                        <a:t>$28,132</a:t>
                      </a:r>
                      <a:endParaRPr lang="en-US" dirty="0"/>
                    </a:p>
                  </a:txBody>
                  <a:tcPr/>
                </a:tc>
                <a:tc>
                  <a:txBody>
                    <a:bodyPr/>
                    <a:lstStyle/>
                    <a:p>
                      <a:pPr algn="ctr"/>
                      <a:r>
                        <a:rPr lang="en-US" dirty="0" smtClean="0"/>
                        <a:t>$19,278</a:t>
                      </a:r>
                      <a:endParaRPr lang="en-US" dirty="0"/>
                    </a:p>
                  </a:txBody>
                  <a:tcPr/>
                </a:tc>
                <a:tc>
                  <a:txBody>
                    <a:bodyPr/>
                    <a:lstStyle/>
                    <a:p>
                      <a:pPr algn="ctr"/>
                      <a:r>
                        <a:rPr lang="en-US" dirty="0" smtClean="0"/>
                        <a:t>-$8,288</a:t>
                      </a:r>
                      <a:endParaRPr lang="en-US" dirty="0"/>
                    </a:p>
                  </a:txBody>
                  <a:tcPr/>
                </a:tc>
                <a:tc>
                  <a:txBody>
                    <a:bodyPr/>
                    <a:lstStyle/>
                    <a:p>
                      <a:pPr algn="ctr"/>
                      <a:r>
                        <a:rPr lang="en-US" dirty="0" smtClean="0"/>
                        <a:t>-30%</a:t>
                      </a:r>
                      <a:endParaRPr lang="en-US" dirty="0"/>
                    </a:p>
                  </a:txBody>
                  <a:tcPr/>
                </a:tc>
                <a:tc>
                  <a:txBody>
                    <a:bodyPr/>
                    <a:lstStyle/>
                    <a:p>
                      <a:endParaRPr lang="en-US" dirty="0"/>
                    </a:p>
                  </a:txBody>
                  <a:tcPr/>
                </a:tc>
                <a:extLst>
                  <a:ext uri="{0D108BD9-81ED-4DB2-BD59-A6C34878D82A}">
                    <a16:rowId xmlns:a16="http://schemas.microsoft.com/office/drawing/2014/main" val="3220034199"/>
                  </a:ext>
                </a:extLst>
              </a:tr>
              <a:tr h="490082">
                <a:tc>
                  <a:txBody>
                    <a:bodyPr/>
                    <a:lstStyle/>
                    <a:p>
                      <a:r>
                        <a:rPr lang="en-US" dirty="0" smtClean="0"/>
                        <a:t>Sauk</a:t>
                      </a:r>
                      <a:endParaRPr lang="en-US" dirty="0"/>
                    </a:p>
                  </a:txBody>
                  <a:tcPr/>
                </a:tc>
                <a:tc>
                  <a:txBody>
                    <a:bodyPr/>
                    <a:lstStyle/>
                    <a:p>
                      <a:pPr algn="ctr"/>
                      <a:r>
                        <a:rPr lang="en-US" dirty="0" smtClean="0">
                          <a:effectLst/>
                        </a:rPr>
                        <a:t>$46,882</a:t>
                      </a:r>
                      <a:endParaRPr lang="en-US" dirty="0">
                        <a:effectLst/>
                      </a:endParaRPr>
                    </a:p>
                  </a:txBody>
                  <a:tcPr/>
                </a:tc>
                <a:tc>
                  <a:txBody>
                    <a:bodyPr/>
                    <a:lstStyle/>
                    <a:p>
                      <a:pPr algn="ctr"/>
                      <a:r>
                        <a:rPr lang="en-US" dirty="0" smtClean="0"/>
                        <a:t>$57,664</a:t>
                      </a:r>
                      <a:endParaRPr lang="en-US" dirty="0"/>
                    </a:p>
                  </a:txBody>
                  <a:tcPr/>
                </a:tc>
                <a:tc>
                  <a:txBody>
                    <a:bodyPr/>
                    <a:lstStyle/>
                    <a:p>
                      <a:pPr algn="ctr"/>
                      <a:r>
                        <a:rPr lang="en-US" dirty="0" smtClean="0"/>
                        <a:t>$39,516</a:t>
                      </a:r>
                      <a:endParaRPr lang="en-US" dirty="0"/>
                    </a:p>
                  </a:txBody>
                  <a:tcPr/>
                </a:tc>
                <a:tc>
                  <a:txBody>
                    <a:bodyPr/>
                    <a:lstStyle/>
                    <a:p>
                      <a:pPr algn="ctr"/>
                      <a:r>
                        <a:rPr lang="en-US" dirty="0" smtClean="0"/>
                        <a:t>-$7,366</a:t>
                      </a:r>
                      <a:endParaRPr lang="en-US" dirty="0"/>
                    </a:p>
                  </a:txBody>
                  <a:tcPr/>
                </a:tc>
                <a:tc>
                  <a:txBody>
                    <a:bodyPr/>
                    <a:lstStyle/>
                    <a:p>
                      <a:pPr algn="ctr"/>
                      <a:r>
                        <a:rPr lang="en-US" dirty="0" smtClean="0"/>
                        <a:t>-16%</a:t>
                      </a:r>
                      <a:endParaRPr lang="en-US" dirty="0"/>
                    </a:p>
                  </a:txBody>
                  <a:tcPr/>
                </a:tc>
                <a:tc>
                  <a:txBody>
                    <a:bodyPr/>
                    <a:lstStyle/>
                    <a:p>
                      <a:endParaRPr lang="en-US" dirty="0"/>
                    </a:p>
                  </a:txBody>
                  <a:tcPr/>
                </a:tc>
                <a:extLst>
                  <a:ext uri="{0D108BD9-81ED-4DB2-BD59-A6C34878D82A}">
                    <a16:rowId xmlns:a16="http://schemas.microsoft.com/office/drawing/2014/main" val="2950194653"/>
                  </a:ext>
                </a:extLst>
              </a:tr>
              <a:tr h="490082">
                <a:tc>
                  <a:txBody>
                    <a:bodyPr/>
                    <a:lstStyle/>
                    <a:p>
                      <a:r>
                        <a:rPr lang="en-US" dirty="0" smtClean="0"/>
                        <a:t>Wood</a:t>
                      </a:r>
                      <a:endParaRPr lang="en-US" dirty="0"/>
                    </a:p>
                  </a:txBody>
                  <a:tcPr/>
                </a:tc>
                <a:tc>
                  <a:txBody>
                    <a:bodyPr/>
                    <a:lstStyle/>
                    <a:p>
                      <a:pPr algn="ctr"/>
                      <a:r>
                        <a:rPr lang="en-US" dirty="0" smtClean="0">
                          <a:effectLst/>
                        </a:rPr>
                        <a:t>$24,955</a:t>
                      </a:r>
                      <a:endParaRPr lang="en-US" dirty="0">
                        <a:effectLst/>
                      </a:endParaRPr>
                    </a:p>
                  </a:txBody>
                  <a:tcPr/>
                </a:tc>
                <a:tc>
                  <a:txBody>
                    <a:bodyPr/>
                    <a:lstStyle/>
                    <a:p>
                      <a:pPr algn="ctr"/>
                      <a:r>
                        <a:rPr lang="en-US" dirty="0" smtClean="0"/>
                        <a:t>$32,180</a:t>
                      </a:r>
                      <a:endParaRPr lang="en-US" dirty="0"/>
                    </a:p>
                  </a:txBody>
                  <a:tcPr/>
                </a:tc>
                <a:tc>
                  <a:txBody>
                    <a:bodyPr/>
                    <a:lstStyle/>
                    <a:p>
                      <a:pPr algn="ctr"/>
                      <a:r>
                        <a:rPr lang="en-US" dirty="0" smtClean="0"/>
                        <a:t>$22,052</a:t>
                      </a:r>
                      <a:endParaRPr lang="en-US" dirty="0"/>
                    </a:p>
                  </a:txBody>
                  <a:tcPr/>
                </a:tc>
                <a:tc>
                  <a:txBody>
                    <a:bodyPr/>
                    <a:lstStyle/>
                    <a:p>
                      <a:pPr algn="ctr"/>
                      <a:r>
                        <a:rPr lang="en-US" dirty="0" smtClean="0"/>
                        <a:t>-$2,903</a:t>
                      </a:r>
                      <a:endParaRPr lang="en-US" dirty="0"/>
                    </a:p>
                  </a:txBody>
                  <a:tcPr/>
                </a:tc>
                <a:tc>
                  <a:txBody>
                    <a:bodyPr/>
                    <a:lstStyle/>
                    <a:p>
                      <a:pPr algn="ctr"/>
                      <a:r>
                        <a:rPr lang="en-US" dirty="0" smtClean="0"/>
                        <a:t>-12%</a:t>
                      </a:r>
                      <a:endParaRPr lang="en-US" dirty="0"/>
                    </a:p>
                  </a:txBody>
                  <a:tcPr/>
                </a:tc>
                <a:tc>
                  <a:txBody>
                    <a:bodyPr/>
                    <a:lstStyle/>
                    <a:p>
                      <a:endParaRPr lang="en-US" dirty="0"/>
                    </a:p>
                  </a:txBody>
                  <a:tcPr/>
                </a:tc>
                <a:extLst>
                  <a:ext uri="{0D108BD9-81ED-4DB2-BD59-A6C34878D82A}">
                    <a16:rowId xmlns:a16="http://schemas.microsoft.com/office/drawing/2014/main" val="2570105188"/>
                  </a:ext>
                </a:extLst>
              </a:tr>
              <a:tr h="490082">
                <a:tc>
                  <a:txBody>
                    <a:bodyPr/>
                    <a:lstStyle/>
                    <a:p>
                      <a:r>
                        <a:rPr lang="en-US" dirty="0" smtClean="0"/>
                        <a:t>Dane</a:t>
                      </a:r>
                      <a:endParaRPr lang="en-US" dirty="0"/>
                    </a:p>
                  </a:txBody>
                  <a:tcPr/>
                </a:tc>
                <a:tc>
                  <a:txBody>
                    <a:bodyPr/>
                    <a:lstStyle/>
                    <a:p>
                      <a:pPr algn="ctr"/>
                      <a:r>
                        <a:rPr lang="en-US" dirty="0" smtClean="0">
                          <a:effectLst/>
                        </a:rPr>
                        <a:t>$202,356</a:t>
                      </a:r>
                      <a:endParaRPr lang="en-US" dirty="0">
                        <a:effectLst/>
                      </a:endParaRPr>
                    </a:p>
                  </a:txBody>
                  <a:tcPr/>
                </a:tc>
                <a:tc>
                  <a:txBody>
                    <a:bodyPr/>
                    <a:lstStyle/>
                    <a:p>
                      <a:pPr algn="ctr"/>
                      <a:r>
                        <a:rPr lang="en-US" dirty="0" smtClean="0"/>
                        <a:t>$305,956</a:t>
                      </a:r>
                      <a:endParaRPr lang="en-US" dirty="0"/>
                    </a:p>
                  </a:txBody>
                  <a:tcPr/>
                </a:tc>
                <a:tc>
                  <a:txBody>
                    <a:bodyPr/>
                    <a:lstStyle/>
                    <a:p>
                      <a:pPr algn="ctr"/>
                      <a:r>
                        <a:rPr lang="en-US" dirty="0" smtClean="0"/>
                        <a:t>$209,665</a:t>
                      </a:r>
                      <a:endParaRPr lang="en-US" dirty="0"/>
                    </a:p>
                  </a:txBody>
                  <a:tcPr/>
                </a:tc>
                <a:tc>
                  <a:txBody>
                    <a:bodyPr/>
                    <a:lstStyle/>
                    <a:p>
                      <a:pPr algn="ctr"/>
                      <a:r>
                        <a:rPr lang="en-US" dirty="0" smtClean="0"/>
                        <a:t>$7,309</a:t>
                      </a:r>
                      <a:endParaRPr lang="en-US" dirty="0"/>
                    </a:p>
                  </a:txBody>
                  <a:tcPr/>
                </a:tc>
                <a:tc>
                  <a:txBody>
                    <a:bodyPr/>
                    <a:lstStyle/>
                    <a:p>
                      <a:pPr algn="ctr"/>
                      <a:r>
                        <a:rPr lang="en-US" dirty="0" smtClean="0"/>
                        <a:t>4%</a:t>
                      </a:r>
                      <a:endParaRPr lang="en-US" dirty="0"/>
                    </a:p>
                  </a:txBody>
                  <a:tcPr/>
                </a:tc>
                <a:tc>
                  <a:txBody>
                    <a:bodyPr/>
                    <a:lstStyle/>
                    <a:p>
                      <a:endParaRPr lang="en-US" dirty="0"/>
                    </a:p>
                  </a:txBody>
                  <a:tcPr/>
                </a:tc>
                <a:extLst>
                  <a:ext uri="{0D108BD9-81ED-4DB2-BD59-A6C34878D82A}">
                    <a16:rowId xmlns:a16="http://schemas.microsoft.com/office/drawing/2014/main" val="681706508"/>
                  </a:ext>
                </a:extLst>
              </a:tr>
            </a:tbl>
          </a:graphicData>
        </a:graphic>
      </p:graphicFrame>
    </p:spTree>
    <p:extLst>
      <p:ext uri="{BB962C8B-B14F-4D97-AF65-F5344CB8AC3E}">
        <p14:creationId xmlns:p14="http://schemas.microsoft.com/office/powerpoint/2010/main" val="999863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Formula:  2023</a:t>
            </a:r>
            <a:endParaRPr lang="en-US" dirty="0"/>
          </a:p>
        </p:txBody>
      </p:sp>
      <p:sp>
        <p:nvSpPr>
          <p:cNvPr id="5" name="Content Placeholder 4"/>
          <p:cNvSpPr>
            <a:spLocks noGrp="1"/>
          </p:cNvSpPr>
          <p:nvPr>
            <p:ph idx="1"/>
          </p:nvPr>
        </p:nvSpPr>
        <p:spPr/>
        <p:txBody>
          <a:bodyPr/>
          <a:lstStyle/>
          <a:p>
            <a:r>
              <a:rPr lang="en-US" dirty="0" smtClean="0"/>
              <a:t>More Budget work to do</a:t>
            </a:r>
          </a:p>
          <a:p>
            <a:pPr lvl="1"/>
            <a:r>
              <a:rPr lang="en-US" dirty="0" smtClean="0"/>
              <a:t>While we are close to theses figures, there is likely to be some movement as the budget is finalized.  All attempts will be made to accurately predict our cost and keep the impacts on fees low from what is seen here</a:t>
            </a:r>
          </a:p>
          <a:p>
            <a:r>
              <a:rPr lang="en-US" dirty="0" smtClean="0"/>
              <a:t>This demonstrates the behavior of the cost formula and the state aid that is applied.</a:t>
            </a:r>
          </a:p>
          <a:p>
            <a:r>
              <a:rPr lang="en-US" dirty="0" smtClean="0"/>
              <a:t>Future years will come down to just adding in our projected costs and whether the amount of state aid dedicated to delivery changes</a:t>
            </a:r>
          </a:p>
          <a:p>
            <a:pPr lvl="1"/>
            <a:r>
              <a:rPr lang="en-US" dirty="0" smtClean="0"/>
              <a:t>Determined by our service priorities and member feedback</a:t>
            </a:r>
          </a:p>
          <a:p>
            <a:pPr marL="0" indent="0">
              <a:buNone/>
            </a:pPr>
            <a:endParaRPr lang="en-US" dirty="0"/>
          </a:p>
        </p:txBody>
      </p:sp>
    </p:spTree>
    <p:extLst>
      <p:ext uri="{BB962C8B-B14F-4D97-AF65-F5344CB8AC3E}">
        <p14:creationId xmlns:p14="http://schemas.microsoft.com/office/powerpoint/2010/main" val="212687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Formula:  2023</a:t>
            </a:r>
            <a:endParaRPr lang="en-US" dirty="0"/>
          </a:p>
        </p:txBody>
      </p:sp>
      <p:sp>
        <p:nvSpPr>
          <p:cNvPr id="5" name="Content Placeholder 4"/>
          <p:cNvSpPr>
            <a:spLocks noGrp="1"/>
          </p:cNvSpPr>
          <p:nvPr>
            <p:ph idx="1"/>
          </p:nvPr>
        </p:nvSpPr>
        <p:spPr/>
        <p:txBody>
          <a:bodyPr/>
          <a:lstStyle/>
          <a:p>
            <a:r>
              <a:rPr lang="en-US" dirty="0" smtClean="0"/>
              <a:t>Thank you to our Cost Formula team for their feedback.  </a:t>
            </a:r>
          </a:p>
          <a:p>
            <a:r>
              <a:rPr lang="en-US" dirty="0" smtClean="0"/>
              <a:t>Kerrie and Marty helped work with this formula for a number of hours at different intervals to see how the formula changes as inputs were tested.</a:t>
            </a:r>
            <a:endParaRPr lang="en-US" dirty="0"/>
          </a:p>
        </p:txBody>
      </p:sp>
    </p:spTree>
    <p:extLst>
      <p:ext uri="{BB962C8B-B14F-4D97-AF65-F5344CB8AC3E}">
        <p14:creationId xmlns:p14="http://schemas.microsoft.com/office/powerpoint/2010/main" val="247415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PLSR Update</a:t>
            </a:r>
            <a:endParaRPr lang="en-US" dirty="0"/>
          </a:p>
        </p:txBody>
      </p:sp>
      <p:sp>
        <p:nvSpPr>
          <p:cNvPr id="3" name="Content Placeholder 2"/>
          <p:cNvSpPr>
            <a:spLocks noGrp="1"/>
          </p:cNvSpPr>
          <p:nvPr>
            <p:ph idx="1"/>
          </p:nvPr>
        </p:nvSpPr>
        <p:spPr/>
        <p:txBody>
          <a:bodyPr/>
          <a:lstStyle/>
          <a:p>
            <a:r>
              <a:rPr lang="en-US" dirty="0" smtClean="0"/>
              <a:t>SCLS is the Statewide Delivery Coordinator</a:t>
            </a:r>
          </a:p>
          <a:p>
            <a:pPr lvl="1"/>
            <a:r>
              <a:rPr lang="en-US" dirty="0" smtClean="0"/>
              <a:t>Meeting to establish standards across all delivery</a:t>
            </a:r>
          </a:p>
          <a:p>
            <a:pPr lvl="2"/>
            <a:r>
              <a:rPr lang="en-US" dirty="0" smtClean="0"/>
              <a:t>Data:  Volume and Cost of Delivery by system</a:t>
            </a:r>
          </a:p>
          <a:p>
            <a:pPr lvl="2"/>
            <a:r>
              <a:rPr lang="en-US" dirty="0" smtClean="0"/>
              <a:t>Standards:  Expectations for service (consistency, communications, measurements</a:t>
            </a:r>
          </a:p>
          <a:p>
            <a:pPr lvl="1"/>
            <a:r>
              <a:rPr lang="en-US" dirty="0" smtClean="0"/>
              <a:t>Coordinating the implementation of PLSR recommendations</a:t>
            </a:r>
          </a:p>
          <a:p>
            <a:pPr lvl="2"/>
            <a:r>
              <a:rPr lang="en-US" dirty="0" smtClean="0"/>
              <a:t>Cooperation</a:t>
            </a:r>
          </a:p>
          <a:p>
            <a:pPr lvl="2"/>
            <a:r>
              <a:rPr lang="en-US" dirty="0" smtClean="0"/>
              <a:t>Piloting</a:t>
            </a:r>
          </a:p>
          <a:p>
            <a:pPr lvl="2"/>
            <a:r>
              <a:rPr lang="en-US" dirty="0" smtClean="0"/>
              <a:t>Plotting timelines</a:t>
            </a:r>
          </a:p>
          <a:p>
            <a:pPr marL="457200" lvl="1" indent="0">
              <a:buNone/>
            </a:pPr>
            <a:endParaRPr lang="en-US" dirty="0"/>
          </a:p>
        </p:txBody>
      </p:sp>
    </p:spTree>
    <p:extLst>
      <p:ext uri="{BB962C8B-B14F-4D97-AF65-F5344CB8AC3E}">
        <p14:creationId xmlns:p14="http://schemas.microsoft.com/office/powerpoint/2010/main" val="226745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2023 Budget Prep</a:t>
            </a:r>
            <a:endParaRPr lang="en-US" dirty="0"/>
          </a:p>
        </p:txBody>
      </p:sp>
      <p:sp>
        <p:nvSpPr>
          <p:cNvPr id="3" name="Content Placeholder 2"/>
          <p:cNvSpPr>
            <a:spLocks noGrp="1"/>
          </p:cNvSpPr>
          <p:nvPr>
            <p:ph idx="1"/>
          </p:nvPr>
        </p:nvSpPr>
        <p:spPr/>
        <p:txBody>
          <a:bodyPr>
            <a:normAutofit/>
          </a:bodyPr>
          <a:lstStyle/>
          <a:p>
            <a:r>
              <a:rPr lang="en-US" dirty="0" smtClean="0"/>
              <a:t>Current Service Update</a:t>
            </a:r>
          </a:p>
          <a:p>
            <a:r>
              <a:rPr lang="en-US" dirty="0" smtClean="0"/>
              <a:t>Cost Considerations (at SCLS Delivery)</a:t>
            </a:r>
          </a:p>
          <a:p>
            <a:r>
              <a:rPr lang="en-US" dirty="0" smtClean="0"/>
              <a:t>Cost Formula for 2023 Fees </a:t>
            </a:r>
          </a:p>
          <a:p>
            <a:endParaRPr lang="en-US" dirty="0"/>
          </a:p>
        </p:txBody>
      </p:sp>
    </p:spTree>
    <p:extLst>
      <p:ext uri="{BB962C8B-B14F-4D97-AF65-F5344CB8AC3E}">
        <p14:creationId xmlns:p14="http://schemas.microsoft.com/office/powerpoint/2010/main" val="230126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Service Update</a:t>
            </a:r>
            <a:endParaRPr lang="en-US" dirty="0"/>
          </a:p>
        </p:txBody>
      </p:sp>
      <p:sp>
        <p:nvSpPr>
          <p:cNvPr id="3" name="Content Placeholder 2"/>
          <p:cNvSpPr>
            <a:spLocks noGrp="1"/>
          </p:cNvSpPr>
          <p:nvPr>
            <p:ph idx="1"/>
          </p:nvPr>
        </p:nvSpPr>
        <p:spPr/>
        <p:txBody>
          <a:bodyPr>
            <a:normAutofit/>
          </a:bodyPr>
          <a:lstStyle/>
          <a:p>
            <a:r>
              <a:rPr lang="en-US" dirty="0" smtClean="0"/>
              <a:t>Volume </a:t>
            </a:r>
          </a:p>
          <a:p>
            <a:pPr lvl="1"/>
            <a:r>
              <a:rPr lang="en-US" dirty="0" smtClean="0"/>
              <a:t>Stabilized; 90-95% pre-pandemic outside of Dane County; 80-85% inside Dane County</a:t>
            </a:r>
          </a:p>
          <a:p>
            <a:r>
              <a:rPr lang="en-US" dirty="0" smtClean="0"/>
              <a:t>Frequencies</a:t>
            </a:r>
          </a:p>
          <a:p>
            <a:pPr lvl="1"/>
            <a:r>
              <a:rPr lang="en-US" dirty="0" smtClean="0"/>
              <a:t>Planning to carry forward into 2023 with minor adjustments (changes to reflect volumes on Fridays and second daily stops in Dane County)</a:t>
            </a:r>
          </a:p>
          <a:p>
            <a:pPr lvl="1"/>
            <a:r>
              <a:rPr lang="en-US" dirty="0" smtClean="0"/>
              <a:t>Adjustments as PLSR evolves</a:t>
            </a:r>
            <a:endParaRPr lang="en-US" dirty="0"/>
          </a:p>
        </p:txBody>
      </p:sp>
    </p:spTree>
    <p:extLst>
      <p:ext uri="{BB962C8B-B14F-4D97-AF65-F5344CB8AC3E}">
        <p14:creationId xmlns:p14="http://schemas.microsoft.com/office/powerpoint/2010/main" val="65401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Considerations - 2023</a:t>
            </a:r>
            <a:endParaRPr lang="en-US" dirty="0"/>
          </a:p>
        </p:txBody>
      </p:sp>
      <p:sp>
        <p:nvSpPr>
          <p:cNvPr id="3" name="Content Placeholder 2"/>
          <p:cNvSpPr>
            <a:spLocks noGrp="1"/>
          </p:cNvSpPr>
          <p:nvPr>
            <p:ph idx="1"/>
          </p:nvPr>
        </p:nvSpPr>
        <p:spPr/>
        <p:txBody>
          <a:bodyPr/>
          <a:lstStyle/>
          <a:p>
            <a:r>
              <a:rPr lang="en-US" dirty="0" smtClean="0"/>
              <a:t>Labor:  </a:t>
            </a:r>
          </a:p>
          <a:p>
            <a:pPr lvl="1"/>
            <a:r>
              <a:rPr lang="en-US" dirty="0" smtClean="0"/>
              <a:t>Current year, we are 1% plus a 1-time 1% “bonus”</a:t>
            </a:r>
          </a:p>
          <a:p>
            <a:pPr lvl="1"/>
            <a:r>
              <a:rPr lang="en-US" dirty="0" smtClean="0"/>
              <a:t>For every 1% added to delivery is about $10,000 additional in cost</a:t>
            </a:r>
          </a:p>
          <a:p>
            <a:pPr lvl="1"/>
            <a:r>
              <a:rPr lang="en-US" dirty="0" smtClean="0"/>
              <a:t>SCLS matches up all of the personnel;  Delivery does not raise salary independently</a:t>
            </a:r>
          </a:p>
          <a:p>
            <a:r>
              <a:rPr lang="en-US" dirty="0" smtClean="0"/>
              <a:t>Fuel:</a:t>
            </a:r>
          </a:p>
          <a:p>
            <a:pPr lvl="1"/>
            <a:r>
              <a:rPr lang="en-US" dirty="0" smtClean="0"/>
              <a:t>Fuel is significantly higher than last year.</a:t>
            </a:r>
          </a:p>
          <a:p>
            <a:pPr lvl="2"/>
            <a:r>
              <a:rPr lang="en-US" dirty="0" smtClean="0"/>
              <a:t>For the first time, it exceeds our predicted cost</a:t>
            </a:r>
          </a:p>
          <a:p>
            <a:pPr lvl="2"/>
            <a:r>
              <a:rPr lang="en-US" dirty="0" smtClean="0"/>
              <a:t>It is not the most significant cost (labor is), but we are about $3,000 per month beyond last year at this time.</a:t>
            </a:r>
            <a:endParaRPr lang="en-US" dirty="0"/>
          </a:p>
        </p:txBody>
      </p:sp>
    </p:spTree>
    <p:extLst>
      <p:ext uri="{BB962C8B-B14F-4D97-AF65-F5344CB8AC3E}">
        <p14:creationId xmlns:p14="http://schemas.microsoft.com/office/powerpoint/2010/main" val="305525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Considerations - 2023</a:t>
            </a:r>
            <a:endParaRPr lang="en-US" dirty="0"/>
          </a:p>
        </p:txBody>
      </p:sp>
      <p:sp>
        <p:nvSpPr>
          <p:cNvPr id="3" name="Content Placeholder 2"/>
          <p:cNvSpPr>
            <a:spLocks noGrp="1"/>
          </p:cNvSpPr>
          <p:nvPr>
            <p:ph idx="1"/>
          </p:nvPr>
        </p:nvSpPr>
        <p:spPr/>
        <p:txBody>
          <a:bodyPr/>
          <a:lstStyle/>
          <a:p>
            <a:r>
              <a:rPr lang="en-US" dirty="0" smtClean="0"/>
              <a:t>Everything else:</a:t>
            </a:r>
          </a:p>
          <a:p>
            <a:pPr lvl="1"/>
            <a:r>
              <a:rPr lang="en-US" dirty="0" smtClean="0"/>
              <a:t>Post-its</a:t>
            </a:r>
          </a:p>
          <a:p>
            <a:pPr lvl="1"/>
            <a:r>
              <a:rPr lang="en-US" dirty="0" smtClean="0"/>
              <a:t>Supplies: Office, garage,</a:t>
            </a:r>
          </a:p>
          <a:p>
            <a:pPr lvl="1"/>
            <a:r>
              <a:rPr lang="en-US" dirty="0" smtClean="0"/>
              <a:t>Uncertainty over sources</a:t>
            </a:r>
          </a:p>
          <a:p>
            <a:r>
              <a:rPr lang="en-US" dirty="0" smtClean="0"/>
              <a:t>Vehicle purchasing:</a:t>
            </a:r>
          </a:p>
          <a:p>
            <a:pPr lvl="1"/>
            <a:r>
              <a:rPr lang="en-US" dirty="0" smtClean="0"/>
              <a:t>Used market is what “new” used to be in terms of cost and availability</a:t>
            </a:r>
          </a:p>
          <a:p>
            <a:pPr lvl="1"/>
            <a:r>
              <a:rPr lang="en-US" dirty="0" smtClean="0"/>
              <a:t>New market is thin and a premium cost with no incentives</a:t>
            </a:r>
          </a:p>
          <a:p>
            <a:pPr lvl="1"/>
            <a:r>
              <a:rPr lang="en-US" dirty="0" smtClean="0"/>
              <a:t>Selling old vehicles returns more than we have ever seen.</a:t>
            </a:r>
            <a:endParaRPr lang="en-US" dirty="0"/>
          </a:p>
        </p:txBody>
      </p:sp>
    </p:spTree>
    <p:extLst>
      <p:ext uri="{BB962C8B-B14F-4D97-AF65-F5344CB8AC3E}">
        <p14:creationId xmlns:p14="http://schemas.microsoft.com/office/powerpoint/2010/main" val="342763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Formula:  2023</a:t>
            </a:r>
            <a:endParaRPr lang="en-US" dirty="0"/>
          </a:p>
        </p:txBody>
      </p:sp>
      <p:sp>
        <p:nvSpPr>
          <p:cNvPr id="3" name="Content Placeholder 2"/>
          <p:cNvSpPr>
            <a:spLocks noGrp="1"/>
          </p:cNvSpPr>
          <p:nvPr>
            <p:ph idx="1"/>
          </p:nvPr>
        </p:nvSpPr>
        <p:spPr/>
        <p:txBody>
          <a:bodyPr/>
          <a:lstStyle/>
          <a:p>
            <a:r>
              <a:rPr lang="en-US" dirty="0" smtClean="0"/>
              <a:t>Goals:</a:t>
            </a:r>
          </a:p>
          <a:p>
            <a:pPr lvl="1"/>
            <a:r>
              <a:rPr lang="en-US" dirty="0" smtClean="0"/>
              <a:t>To balance the member fee structure in a way that reflects the cost of our delivery operation and draws fees proportionally and equitably from participants</a:t>
            </a:r>
          </a:p>
          <a:p>
            <a:pPr lvl="2"/>
            <a:r>
              <a:rPr lang="en-US" dirty="0" smtClean="0"/>
              <a:t>Material Handling:  Sorting Volume</a:t>
            </a:r>
          </a:p>
          <a:p>
            <a:pPr lvl="2"/>
            <a:r>
              <a:rPr lang="en-US" dirty="0" smtClean="0"/>
              <a:t>Transportation:  Cost per Stop (equalized across all members/ “</a:t>
            </a:r>
            <a:r>
              <a:rPr lang="en-US" dirty="0" err="1" smtClean="0"/>
              <a:t>postalization</a:t>
            </a:r>
            <a:r>
              <a:rPr lang="en-US" dirty="0" smtClean="0"/>
              <a:t>”)</a:t>
            </a:r>
          </a:p>
          <a:p>
            <a:pPr lvl="2"/>
            <a:r>
              <a:rPr lang="en-US" dirty="0" smtClean="0"/>
              <a:t>Base Fee:  A flat base fee to participate and absorb a portion of administrative expense</a:t>
            </a:r>
          </a:p>
          <a:p>
            <a:pPr lvl="2"/>
            <a:r>
              <a:rPr lang="en-US" dirty="0" smtClean="0"/>
              <a:t>Deploy State Aid funds to supplement the fees proportionally to all participants and close the gap between total fees and the total cost of member service.</a:t>
            </a:r>
            <a:endParaRPr lang="en-US" dirty="0"/>
          </a:p>
        </p:txBody>
      </p:sp>
    </p:spTree>
    <p:extLst>
      <p:ext uri="{BB962C8B-B14F-4D97-AF65-F5344CB8AC3E}">
        <p14:creationId xmlns:p14="http://schemas.microsoft.com/office/powerpoint/2010/main" val="277250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Formula:  2023</a:t>
            </a:r>
            <a:endParaRPr lang="en-US" dirty="0"/>
          </a:p>
        </p:txBody>
      </p:sp>
      <p:sp>
        <p:nvSpPr>
          <p:cNvPr id="3" name="Content Placeholder 2"/>
          <p:cNvSpPr>
            <a:spLocks noGrp="1"/>
          </p:cNvSpPr>
          <p:nvPr>
            <p:ph idx="1"/>
          </p:nvPr>
        </p:nvSpPr>
        <p:spPr/>
        <p:txBody>
          <a:bodyPr/>
          <a:lstStyle/>
          <a:p>
            <a:r>
              <a:rPr lang="en-US" dirty="0" smtClean="0"/>
              <a:t>$529,376</a:t>
            </a:r>
          </a:p>
          <a:p>
            <a:pPr lvl="1"/>
            <a:r>
              <a:rPr lang="en-US" dirty="0"/>
              <a:t>The cost of delivery service to members in 2022.  This includes:  labor hours for the primary function of delivery (both on the road and in our facility) and fleet-related expenses (fuel and mileage based maintenance</a:t>
            </a:r>
            <a:r>
              <a:rPr lang="en-US" dirty="0" smtClean="0"/>
              <a:t>).</a:t>
            </a:r>
          </a:p>
          <a:p>
            <a:pPr lvl="1"/>
            <a:endParaRPr lang="en-US" dirty="0"/>
          </a:p>
          <a:p>
            <a:pPr marL="457200" lvl="1" indent="0">
              <a:buNone/>
            </a:pPr>
            <a:endParaRPr lang="en-US" dirty="0"/>
          </a:p>
        </p:txBody>
      </p:sp>
    </p:spTree>
    <p:extLst>
      <p:ext uri="{BB962C8B-B14F-4D97-AF65-F5344CB8AC3E}">
        <p14:creationId xmlns:p14="http://schemas.microsoft.com/office/powerpoint/2010/main" val="3996377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Formula:  2023</a:t>
            </a:r>
            <a:endParaRPr lang="en-US" dirty="0"/>
          </a:p>
        </p:txBody>
      </p:sp>
      <p:sp>
        <p:nvSpPr>
          <p:cNvPr id="3" name="Content Placeholder 2"/>
          <p:cNvSpPr>
            <a:spLocks noGrp="1"/>
          </p:cNvSpPr>
          <p:nvPr>
            <p:ph idx="1"/>
          </p:nvPr>
        </p:nvSpPr>
        <p:spPr/>
        <p:txBody>
          <a:bodyPr/>
          <a:lstStyle/>
          <a:p>
            <a:r>
              <a:rPr lang="en-US" dirty="0" smtClean="0"/>
              <a:t>Volume ($235,801):</a:t>
            </a:r>
            <a:endParaRPr lang="en-US" dirty="0" smtClean="0"/>
          </a:p>
          <a:p>
            <a:pPr lvl="1"/>
            <a:r>
              <a:rPr lang="en-US" dirty="0" smtClean="0"/>
              <a:t>Cost of sorting and on-site work</a:t>
            </a:r>
          </a:p>
          <a:p>
            <a:pPr lvl="1"/>
            <a:r>
              <a:rPr lang="en-US" dirty="0" smtClean="0"/>
              <a:t>Locations are assessed an amount based on their share of the total SCLS bin count.</a:t>
            </a:r>
          </a:p>
          <a:p>
            <a:pPr lvl="2"/>
            <a:r>
              <a:rPr lang="en-US" dirty="0" smtClean="0"/>
              <a:t>Examples:</a:t>
            </a:r>
          </a:p>
          <a:p>
            <a:pPr lvl="3"/>
            <a:r>
              <a:rPr lang="en-US" dirty="0" smtClean="0"/>
              <a:t>Baraboo:  $4,389 for 1.86%</a:t>
            </a:r>
          </a:p>
          <a:p>
            <a:pPr lvl="3"/>
            <a:r>
              <a:rPr lang="en-US" dirty="0" err="1" smtClean="0"/>
              <a:t>LaValle</a:t>
            </a:r>
            <a:r>
              <a:rPr lang="en-US" dirty="0" smtClean="0"/>
              <a:t>:  $499 for 0.22%</a:t>
            </a:r>
          </a:p>
          <a:p>
            <a:pPr lvl="3"/>
            <a:r>
              <a:rPr lang="en-US" dirty="0" smtClean="0"/>
              <a:t>Sequoya Branch:  $14,522 for 6.2%</a:t>
            </a:r>
            <a:endParaRPr lang="en-US" dirty="0"/>
          </a:p>
          <a:p>
            <a:pPr marL="457200" lvl="1" indent="0">
              <a:buNone/>
            </a:pPr>
            <a:endParaRPr lang="en-US" dirty="0"/>
          </a:p>
        </p:txBody>
      </p:sp>
    </p:spTree>
    <p:extLst>
      <p:ext uri="{BB962C8B-B14F-4D97-AF65-F5344CB8AC3E}">
        <p14:creationId xmlns:p14="http://schemas.microsoft.com/office/powerpoint/2010/main" val="7276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319</TotalTime>
  <Words>897</Words>
  <Application>Microsoft Office PowerPoint</Application>
  <PresentationFormat>Widescreen</PresentationFormat>
  <Paragraphs>141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SCLS Delivery – Budget Prep Update</vt:lpstr>
      <vt:lpstr>PLSR Update</vt:lpstr>
      <vt:lpstr>2023 Budget Prep</vt:lpstr>
      <vt:lpstr>Current Service Update</vt:lpstr>
      <vt:lpstr>Cost Considerations - 2023</vt:lpstr>
      <vt:lpstr>Cost Considerations - 2023</vt:lpstr>
      <vt:lpstr>Cost Formula:  2023</vt:lpstr>
      <vt:lpstr>Cost Formula:  2023</vt:lpstr>
      <vt:lpstr>Cost Formula:  2023</vt:lpstr>
      <vt:lpstr>Cost Formula:  2023</vt:lpstr>
      <vt:lpstr>Cost Formula:  2023</vt:lpstr>
      <vt:lpstr>Cost Formula:  2023</vt:lpstr>
      <vt:lpstr>Cost Formula:  2023</vt:lpstr>
      <vt:lpstr>Cost Formula:  2023</vt:lpstr>
      <vt:lpstr>Cost Formula:  2023</vt:lpstr>
    </vt:vector>
  </TitlesOfParts>
  <Company>South Central Library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SCLS Delivery – Budget Prep Update</dc:title>
  <dc:creator>CBaumann</dc:creator>
  <cp:lastModifiedBy>CBaumann</cp:lastModifiedBy>
  <cp:revision>26</cp:revision>
  <dcterms:created xsi:type="dcterms:W3CDTF">2021-05-19T15:51:24Z</dcterms:created>
  <dcterms:modified xsi:type="dcterms:W3CDTF">2022-05-19T14:03:30Z</dcterms:modified>
</cp:coreProperties>
</file>