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61" r:id="rId2"/>
    <p:sldId id="262" r:id="rId3"/>
    <p:sldId id="265" r:id="rId4"/>
    <p:sldId id="266" r:id="rId5"/>
    <p:sldId id="267" r:id="rId6"/>
    <p:sldId id="268" r:id="rId7"/>
    <p:sldId id="272" r:id="rId8"/>
    <p:sldId id="270" r:id="rId9"/>
    <p:sldId id="269" r:id="rId10"/>
    <p:sldId id="273" r:id="rId11"/>
    <p:sldId id="263" r:id="rId12"/>
    <p:sldId id="256" r:id="rId13"/>
    <p:sldId id="259" r:id="rId14"/>
    <p:sldId id="260" r:id="rId15"/>
    <p:sldId id="258" r:id="rId16"/>
    <p:sldId id="264" r:id="rId17"/>
    <p:sldId id="257" r:id="rId18"/>
    <p:sldId id="27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3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70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4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8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4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24C659-93DA-4D35-998F-EE5A23A7147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2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121229"/>
            <a:ext cx="7197726" cy="3264502"/>
          </a:xfrm>
        </p:spPr>
        <p:txBody>
          <a:bodyPr>
            <a:normAutofit/>
          </a:bodyPr>
          <a:lstStyle/>
          <a:p>
            <a:r>
              <a:rPr lang="en-US" dirty="0" smtClean="0"/>
              <a:t>Delivery report </a:t>
            </a:r>
            <a:br>
              <a:rPr lang="en-US" dirty="0" smtClean="0"/>
            </a:br>
            <a:r>
              <a:rPr lang="en-US" sz="2800" dirty="0" smtClean="0"/>
              <a:t>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Board of Trustees  </a:t>
            </a:r>
            <a:br>
              <a:rPr lang="en-US" dirty="0" smtClean="0"/>
            </a:br>
            <a:r>
              <a:rPr lang="en-US" dirty="0" smtClean="0"/>
              <a:t>2022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3" y="3550530"/>
            <a:ext cx="5246914" cy="26234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Corey Baumann, Delivery services Coordinator</a:t>
            </a:r>
          </a:p>
          <a:p>
            <a:r>
              <a:rPr lang="en-US" dirty="0" smtClean="0"/>
              <a:t>10/27/22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SCLS vs other system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SCLS provides the highest quality and largest volume of material movement statewide.  It comes at significant cost.</a:t>
            </a:r>
          </a:p>
          <a:p>
            <a:pPr lvl="2"/>
            <a:r>
              <a:rPr lang="en-US" sz="2400" dirty="0" smtClean="0"/>
              <a:t>Quality:  Safe, reliable transportation with high levels of problem solving and maintenance of service consistency controls</a:t>
            </a:r>
          </a:p>
          <a:p>
            <a:pPr lvl="2"/>
            <a:r>
              <a:rPr lang="en-US" sz="2400" dirty="0" smtClean="0"/>
              <a:t>Lost items are exceedingly rare.  Damage is managed and accounted for.</a:t>
            </a:r>
          </a:p>
          <a:p>
            <a:pPr lvl="2"/>
            <a:r>
              <a:rPr lang="en-US" sz="2400" dirty="0" smtClean="0"/>
              <a:t>Unlike other providers, it is the service you would expect and appreciate.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4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and </a:t>
            </a:r>
            <a:r>
              <a:rPr lang="en-US" dirty="0" smtClean="0"/>
              <a:t>Scope of SCLS Delivery </a:t>
            </a:r>
            <a:r>
              <a:rPr lang="en-US" dirty="0" smtClean="0"/>
              <a:t>(direct):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65 member library destinations</a:t>
            </a:r>
          </a:p>
          <a:p>
            <a:r>
              <a:rPr lang="en-US" sz="2800" dirty="0" smtClean="0"/>
              <a:t>13 Direct service stops at Wisconsin library system headquarters</a:t>
            </a:r>
          </a:p>
          <a:p>
            <a:r>
              <a:rPr lang="en-US" sz="2800" dirty="0" smtClean="0"/>
              <a:t>18 University of Wisconsin System campuses</a:t>
            </a:r>
          </a:p>
          <a:p>
            <a:r>
              <a:rPr lang="en-US" sz="2800" dirty="0" smtClean="0"/>
              <a:t>11 Statewide Private Colleges</a:t>
            </a:r>
          </a:p>
          <a:p>
            <a:r>
              <a:rPr lang="en-US" sz="2800" dirty="0" smtClean="0"/>
              <a:t>6 Technical Colleges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244" y="408422"/>
            <a:ext cx="7197726" cy="2421464"/>
          </a:xfrm>
        </p:spPr>
        <p:txBody>
          <a:bodyPr/>
          <a:lstStyle/>
          <a:p>
            <a:r>
              <a:rPr lang="en-US" dirty="0" smtClean="0"/>
              <a:t>Distance Traveled?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3217" y="3594161"/>
            <a:ext cx="7197726" cy="1405467"/>
          </a:xfrm>
        </p:spPr>
        <p:txBody>
          <a:bodyPr>
            <a:noAutofit/>
          </a:bodyPr>
          <a:lstStyle/>
          <a:p>
            <a:r>
              <a:rPr lang="en-US" sz="3200" dirty="0" smtClean="0"/>
              <a:t>600,000 and 650,000 miles per year</a:t>
            </a:r>
          </a:p>
          <a:p>
            <a:r>
              <a:rPr lang="en-US" sz="3200" dirty="0" smtClean="0"/>
              <a:t>To the moon and back by October 1</a:t>
            </a:r>
            <a:r>
              <a:rPr lang="en-US" sz="3200" baseline="30000" dirty="0" smtClean="0"/>
              <a:t>st</a:t>
            </a:r>
            <a:endParaRPr lang="en-US" sz="3200" dirty="0" smtClean="0"/>
          </a:p>
          <a:p>
            <a:r>
              <a:rPr lang="en-US" sz="3200" dirty="0" smtClean="0"/>
              <a:t>New York to Los Angeles every 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73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 Full Time Drivers</a:t>
            </a:r>
          </a:p>
          <a:p>
            <a:r>
              <a:rPr lang="en-US" sz="3200" dirty="0" smtClean="0"/>
              <a:t>7 Managers</a:t>
            </a:r>
          </a:p>
          <a:p>
            <a:r>
              <a:rPr lang="en-US" sz="3200" dirty="0" smtClean="0"/>
              <a:t>12 Part Time Drivers	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13 Full Time Drivers</a:t>
            </a:r>
          </a:p>
          <a:p>
            <a:r>
              <a:rPr lang="en-US" sz="3200" dirty="0" smtClean="0"/>
              <a:t>6 Managers</a:t>
            </a:r>
          </a:p>
          <a:p>
            <a:r>
              <a:rPr lang="en-US" sz="3200" dirty="0" smtClean="0"/>
              <a:t>8 Part Time Drivers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1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Seniority: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Full Time:  Over 235 </a:t>
            </a:r>
            <a:r>
              <a:rPr lang="en-US" sz="2400" dirty="0" smtClean="0"/>
              <a:t>years</a:t>
            </a:r>
            <a:endParaRPr lang="en-US" sz="2400" dirty="0"/>
          </a:p>
          <a:p>
            <a:r>
              <a:rPr lang="en-US" sz="2400" dirty="0"/>
              <a:t>Part Time: 40 years with 8 staff </a:t>
            </a:r>
            <a:r>
              <a:rPr lang="en-US" sz="2400" dirty="0" smtClean="0"/>
              <a:t>members</a:t>
            </a:r>
            <a:endParaRPr lang="en-US" sz="2400" dirty="0" smtClean="0"/>
          </a:p>
          <a:p>
            <a:r>
              <a:rPr lang="en-US" sz="2400" dirty="0" smtClean="0"/>
              <a:t>Chained together, that would take us back to the birth of the US Constitution!</a:t>
            </a:r>
          </a:p>
          <a:p>
            <a:r>
              <a:rPr lang="en-US" sz="2400" dirty="0" smtClean="0"/>
              <a:t>94 years with our 6 managers (15+ years per person)</a:t>
            </a:r>
          </a:p>
          <a:p>
            <a:pPr lvl="1"/>
            <a:r>
              <a:rPr lang="en-US" sz="2400" dirty="0" smtClean="0"/>
              <a:t>17+ if you remove Corey!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39369"/>
              </p:ext>
            </p:extLst>
          </p:nvPr>
        </p:nvGraphicFramePr>
        <p:xfrm>
          <a:off x="838200" y="1825625"/>
          <a:ext cx="841248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7342829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43759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803842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4088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Gallons Purchased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 Gallon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90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month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$8,465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67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month 2022*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6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$11,327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4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*Before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27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0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change to members – One week in October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328544"/>
              </p:ext>
            </p:extLst>
          </p:nvPr>
        </p:nvGraphicFramePr>
        <p:xfrm>
          <a:off x="685800" y="2141538"/>
          <a:ext cx="101314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36">
                  <a:extLst>
                    <a:ext uri="{9D8B030D-6E8A-4147-A177-3AD203B41FA5}">
                      <a16:colId xmlns:a16="http://schemas.microsoft.com/office/drawing/2014/main" val="2016781760"/>
                    </a:ext>
                  </a:extLst>
                </a:gridCol>
                <a:gridCol w="1042307">
                  <a:extLst>
                    <a:ext uri="{9D8B030D-6E8A-4147-A177-3AD203B41FA5}">
                      <a16:colId xmlns:a16="http://schemas.microsoft.com/office/drawing/2014/main" val="3627391243"/>
                    </a:ext>
                  </a:extLst>
                </a:gridCol>
                <a:gridCol w="1164942">
                  <a:extLst>
                    <a:ext uri="{9D8B030D-6E8A-4147-A177-3AD203B41FA5}">
                      <a16:colId xmlns:a16="http://schemas.microsoft.com/office/drawing/2014/main" val="3815345275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607976038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1658213572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1659759183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3853933691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1314331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Monday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Tuesday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Wednesday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Thursday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Friday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Saturday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Total</a:t>
                      </a:r>
                      <a:endParaRPr lang="en-US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0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 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5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 Pick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21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2022 Drop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64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2022 Pick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8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48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2022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+7.5%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-1.2%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-11.6%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-17.0%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-21.3%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-17.1%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5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+11.1%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-23.3%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-13.3%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-19.6%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-18.9%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1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59229"/>
            <a:ext cx="10131425" cy="1456267"/>
          </a:xfrm>
        </p:spPr>
        <p:txBody>
          <a:bodyPr/>
          <a:lstStyle/>
          <a:p>
            <a:r>
              <a:rPr lang="en-US" dirty="0" smtClean="0"/>
              <a:t>Fuel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Before Fuel Savings Initiative	 (</a:t>
            </a:r>
            <a:r>
              <a:rPr lang="en-US" dirty="0" err="1" smtClean="0"/>
              <a:t>Avg</a:t>
            </a:r>
            <a:r>
              <a:rPr lang="en-US" dirty="0" smtClean="0"/>
              <a:t> Monthly Jan-May 2022)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3201848"/>
            <a:ext cx="4996923" cy="2920998"/>
          </a:xfrm>
        </p:spPr>
        <p:txBody>
          <a:bodyPr/>
          <a:lstStyle/>
          <a:p>
            <a:r>
              <a:rPr lang="en-US" sz="2000" dirty="0" smtClean="0"/>
              <a:t>Total Gallons: 3485</a:t>
            </a:r>
          </a:p>
          <a:p>
            <a:r>
              <a:rPr lang="en-US" sz="2000" dirty="0" smtClean="0"/>
              <a:t>Diesel Gallons: 230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October prices, we would have spent $1158	 more than had we not instituted changes to routes.	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After Fuel Savings Initiative (9/15-10/15)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1892" y="3201848"/>
            <a:ext cx="4995334" cy="2920998"/>
          </a:xfrm>
        </p:spPr>
        <p:txBody>
          <a:bodyPr/>
          <a:lstStyle/>
          <a:p>
            <a:r>
              <a:rPr lang="en-US" sz="2000" dirty="0" smtClean="0"/>
              <a:t>Total Gallons: 2989</a:t>
            </a:r>
          </a:p>
          <a:p>
            <a:r>
              <a:rPr lang="en-US" sz="2000" dirty="0" smtClean="0"/>
              <a:t>Diesel Gallons:  209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October Diesel was a $100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cost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for Delivery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065867"/>
            <a:ext cx="9873342" cy="425304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Our strengths ARE our weaknesses:</a:t>
            </a:r>
          </a:p>
          <a:p>
            <a:pPr lvl="1"/>
            <a:r>
              <a:rPr lang="en-US" sz="2400" dirty="0" smtClean="0"/>
              <a:t>High Seniority.   Dependable, knowledgeable and nearing personal decisions on longevity</a:t>
            </a:r>
          </a:p>
          <a:p>
            <a:r>
              <a:rPr lang="en-US" sz="2400" dirty="0" smtClean="0"/>
              <a:t>Opportunity:</a:t>
            </a:r>
          </a:p>
          <a:p>
            <a:pPr lvl="1"/>
            <a:r>
              <a:rPr lang="en-US" sz="2400" dirty="0" smtClean="0"/>
              <a:t>Stability, demonstrated quality, reputation</a:t>
            </a:r>
          </a:p>
          <a:p>
            <a:pPr lvl="1"/>
            <a:r>
              <a:rPr lang="en-US" sz="2400" dirty="0" smtClean="0"/>
              <a:t>Centrally located to provide dependable service</a:t>
            </a:r>
          </a:p>
          <a:p>
            <a:r>
              <a:rPr lang="en-US" sz="2400" dirty="0" smtClean="0"/>
              <a:t>Threats:</a:t>
            </a:r>
          </a:p>
          <a:p>
            <a:pPr lvl="1"/>
            <a:r>
              <a:rPr lang="en-US" sz="2400" dirty="0" smtClean="0"/>
              <a:t>Resource Competition</a:t>
            </a:r>
          </a:p>
          <a:p>
            <a:pPr lvl="1"/>
            <a:r>
              <a:rPr lang="en-US" sz="2400" dirty="0" smtClean="0"/>
              <a:t>Employment opportunity: attracting and keeping staff members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Public Library System Re-Design</a:t>
            </a:r>
          </a:p>
          <a:p>
            <a:r>
              <a:rPr lang="en-US" sz="2800" dirty="0" smtClean="0"/>
              <a:t>Size </a:t>
            </a:r>
            <a:r>
              <a:rPr lang="en-US" sz="2800" dirty="0" smtClean="0"/>
              <a:t>and scope of our service</a:t>
            </a:r>
          </a:p>
          <a:p>
            <a:r>
              <a:rPr lang="en-US" sz="2800" dirty="0" smtClean="0"/>
              <a:t>Who we are</a:t>
            </a:r>
          </a:p>
          <a:p>
            <a:r>
              <a:rPr lang="en-US" sz="2800" dirty="0" smtClean="0"/>
              <a:t>SWOT (strengths, weaknesses, </a:t>
            </a:r>
            <a:r>
              <a:rPr lang="en-US" sz="2800" dirty="0"/>
              <a:t>o</a:t>
            </a:r>
            <a:r>
              <a:rPr lang="en-US" sz="2800" dirty="0" smtClean="0"/>
              <a:t>pportunities, threats)</a:t>
            </a:r>
          </a:p>
        </p:txBody>
      </p:sp>
    </p:spTree>
    <p:extLst>
      <p:ext uri="{BB962C8B-B14F-4D97-AF65-F5344CB8AC3E}">
        <p14:creationId xmlns:p14="http://schemas.microsoft.com/office/powerpoint/2010/main" val="18163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Library System Re-Design (PLSR)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Delivery Overview</a:t>
            </a:r>
          </a:p>
          <a:p>
            <a:r>
              <a:rPr lang="en-US" sz="2800" dirty="0" smtClean="0"/>
              <a:t>Progress to date</a:t>
            </a:r>
          </a:p>
          <a:p>
            <a:r>
              <a:rPr lang="en-US" sz="2800" dirty="0" smtClean="0"/>
              <a:t>Challenges to implementation and outlook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08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PLSR Delivery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Hub model vs. Direct Handling by SCLS</a:t>
            </a:r>
          </a:p>
          <a:p>
            <a:pPr lvl="1"/>
            <a:r>
              <a:rPr lang="en-US" sz="2800" dirty="0" smtClean="0"/>
              <a:t>Instead of a network web centered in Madison at SCLS with deliveries made to most participants (15 systems and two-dozen UW campuses), SCLS would partner and facilitate “hand-off” to local systems for “last mile” delivery.</a:t>
            </a:r>
          </a:p>
          <a:p>
            <a:pPr lvl="2"/>
            <a:r>
              <a:rPr lang="en-US" sz="2800" dirty="0" smtClean="0"/>
              <a:t>Reduces redundancy /Increases efficiency</a:t>
            </a:r>
          </a:p>
        </p:txBody>
      </p:sp>
    </p:spTree>
    <p:extLst>
      <p:ext uri="{BB962C8B-B14F-4D97-AF65-F5344CB8AC3E}">
        <p14:creationId xmlns:p14="http://schemas.microsoft.com/office/powerpoint/2010/main" val="3264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PLSR Delivery 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SCLS facilitated a new route structure in 2022 that:</a:t>
            </a:r>
          </a:p>
          <a:p>
            <a:pPr lvl="1"/>
            <a:r>
              <a:rPr lang="en-US" sz="2400" dirty="0" smtClean="0"/>
              <a:t>Increased our statewide frequency from 4 to 5 days</a:t>
            </a:r>
          </a:p>
          <a:p>
            <a:pPr lvl="1"/>
            <a:r>
              <a:rPr lang="en-US" sz="2400" dirty="0" smtClean="0"/>
              <a:t>Coordinated a hand-off at Southwest Wisconsin Library System to handle delivery to UW Platteville and UW Platteville-Richland Center.  Both of which were direct delivery from SCLS</a:t>
            </a:r>
          </a:p>
          <a:p>
            <a:pPr lvl="1"/>
            <a:r>
              <a:rPr lang="en-US" sz="2400" dirty="0" smtClean="0"/>
              <a:t>Coordinated a hand-off via </a:t>
            </a:r>
            <a:r>
              <a:rPr lang="en-US" sz="2400" dirty="0" err="1" smtClean="0"/>
              <a:t>Waltco</a:t>
            </a:r>
            <a:r>
              <a:rPr lang="en-US" sz="2400" dirty="0" smtClean="0"/>
              <a:t> to Winding Rivers Library System in La Crosse to handle delivery to UW La Crosse and </a:t>
            </a:r>
            <a:r>
              <a:rPr lang="en-US" sz="2400" dirty="0" err="1" smtClean="0"/>
              <a:t>Viterbo</a:t>
            </a:r>
            <a:r>
              <a:rPr lang="en-US" sz="2400" dirty="0" smtClean="0"/>
              <a:t> University.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8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PLSR Delivery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Cost</a:t>
            </a:r>
          </a:p>
          <a:p>
            <a:pPr lvl="1"/>
            <a:r>
              <a:rPr lang="en-US" sz="2400" dirty="0" smtClean="0"/>
              <a:t>Systems performing delivery have costs and they have accelerated this year (inflation, fuel)</a:t>
            </a:r>
          </a:p>
          <a:p>
            <a:r>
              <a:rPr lang="en-US" sz="2400" dirty="0" smtClean="0"/>
              <a:t>Coordination and Delay</a:t>
            </a:r>
          </a:p>
          <a:p>
            <a:pPr lvl="1"/>
            <a:r>
              <a:rPr lang="en-US" sz="2400" dirty="0" smtClean="0"/>
              <a:t>Handing off creates a 24 to 48 hour delay for materials in transit</a:t>
            </a:r>
          </a:p>
          <a:p>
            <a:pPr lvl="1"/>
            <a:r>
              <a:rPr lang="en-US" sz="2400" dirty="0" smtClean="0"/>
              <a:t>Timing delivery stops to best coincide with work-flow is challenging when working with “conjunctive” couriers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PLSR Delivery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Quality Concerns	</a:t>
            </a:r>
          </a:p>
          <a:p>
            <a:pPr lvl="1"/>
            <a:r>
              <a:rPr lang="en-US" sz="2400" dirty="0" smtClean="0"/>
              <a:t>With delays and coordination concerns comes increased risk of lost and damaged materials</a:t>
            </a:r>
          </a:p>
          <a:p>
            <a:pPr lvl="1"/>
            <a:r>
              <a:rPr lang="en-US" sz="2400" dirty="0" smtClean="0"/>
              <a:t>Most commonly, the inconsistency of arrival times or completed routes is most frequent</a:t>
            </a:r>
          </a:p>
          <a:p>
            <a:pPr lvl="1"/>
            <a:r>
              <a:rPr lang="en-US" sz="2400" dirty="0" smtClean="0"/>
              <a:t>Communication does not adequately meet expectations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PLSR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2020 and how we all emerged:  Tight budgets, competition for resources, COVID impacts, etc.</a:t>
            </a:r>
          </a:p>
          <a:p>
            <a:r>
              <a:rPr lang="en-US" sz="2400" dirty="0" smtClean="0"/>
              <a:t>Service and Staffing have evolved</a:t>
            </a:r>
          </a:p>
          <a:p>
            <a:pPr lvl="1"/>
            <a:r>
              <a:rPr lang="en-US" sz="2400" dirty="0" smtClean="0"/>
              <a:t>Service stability and cost</a:t>
            </a:r>
          </a:p>
          <a:p>
            <a:r>
              <a:rPr lang="en-US" sz="2400" dirty="0" smtClean="0"/>
              <a:t>Is the whole PLSR Delivery model still valid?  (now 5 years down the road)</a:t>
            </a:r>
          </a:p>
          <a:p>
            <a:pPr lvl="1"/>
            <a:r>
              <a:rPr lang="en-US" sz="2400" dirty="0" smtClean="0"/>
              <a:t>Should it be evaluated and adjusted to better emphasize stable partners?</a:t>
            </a:r>
          </a:p>
          <a:p>
            <a:pPr lvl="1"/>
            <a:r>
              <a:rPr lang="en-US" sz="2400" dirty="0" smtClean="0"/>
              <a:t>Should statewide delivery be de-emphasized?</a:t>
            </a:r>
          </a:p>
          <a:p>
            <a:pPr lvl="1"/>
            <a:r>
              <a:rPr lang="en-US" sz="2400" dirty="0" smtClean="0"/>
              <a:t>Are there cost vs. quality decisions to be made?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0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SCLS vs other system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SCLS has a very robust and long-standing member delivery service.  Emphasis has always been on quality, frequency, and stability.</a:t>
            </a:r>
          </a:p>
          <a:p>
            <a:pPr lvl="1"/>
            <a:r>
              <a:rPr lang="en-US" sz="2800" dirty="0" smtClean="0"/>
              <a:t>Other systems have ranges of service from 3-day private contracts (conjunctive) to 5-day system provided service.   All have very good reviews from their membership satisfaction surveys.</a:t>
            </a:r>
          </a:p>
        </p:txBody>
      </p:sp>
    </p:spTree>
    <p:extLst>
      <p:ext uri="{BB962C8B-B14F-4D97-AF65-F5344CB8AC3E}">
        <p14:creationId xmlns:p14="http://schemas.microsoft.com/office/powerpoint/2010/main" val="7818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304</TotalTime>
  <Words>881</Words>
  <Application>Microsoft Office PowerPoint</Application>
  <PresentationFormat>Widescreen</PresentationFormat>
  <Paragraphs>174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Delivery report  to the  Board of Trustees   2022</vt:lpstr>
      <vt:lpstr>Subjects:</vt:lpstr>
      <vt:lpstr>Public Library System Re-Design (PLSR)</vt:lpstr>
      <vt:lpstr>PLSR Delivery overview</vt:lpstr>
      <vt:lpstr>PLSR Delivery Progress to date</vt:lpstr>
      <vt:lpstr>PLSR Delivery challenges</vt:lpstr>
      <vt:lpstr>PLSR Delivery challenges</vt:lpstr>
      <vt:lpstr>PLSR Going Forward</vt:lpstr>
      <vt:lpstr>SCLS vs other system Delivery</vt:lpstr>
      <vt:lpstr>SCLS vs other system Delivery</vt:lpstr>
      <vt:lpstr>Size and Scope of SCLS Delivery (direct):</vt:lpstr>
      <vt:lpstr>Distance Traveled?</vt:lpstr>
      <vt:lpstr>People:</vt:lpstr>
      <vt:lpstr>Driver Seniority:</vt:lpstr>
      <vt:lpstr>Gas</vt:lpstr>
      <vt:lpstr>Volume change to members – One week in October</vt:lpstr>
      <vt:lpstr>Fuel Comparison</vt:lpstr>
      <vt:lpstr>One last cost comparison</vt:lpstr>
      <vt:lpstr>SWOT for Delivery 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CBaumann</dc:creator>
  <cp:lastModifiedBy>CBaumann</cp:lastModifiedBy>
  <cp:revision>17</cp:revision>
  <dcterms:created xsi:type="dcterms:W3CDTF">2022-10-24T15:27:23Z</dcterms:created>
  <dcterms:modified xsi:type="dcterms:W3CDTF">2022-10-27T16:11:46Z</dcterms:modified>
</cp:coreProperties>
</file>