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Bakbak One"/>
      <p:regular r:id="rId14"/>
    </p:embeddedFont>
    <p:embeddedFont>
      <p:font typeface="Open Sans SemiBold"/>
      <p:regular r:id="rId15"/>
      <p:bold r:id="rId16"/>
      <p:italic r:id="rId17"/>
      <p:boldItalic r:id="rId18"/>
    </p:embeddedFont>
    <p:embeddedFont>
      <p:font typeface="Average"/>
      <p:regular r:id="rId19"/>
    </p:embeddedFont>
    <p:embeddedFont>
      <p:font typeface="Open Sans Medium"/>
      <p:regular r:id="rId20"/>
      <p:bold r:id="rId21"/>
      <p:italic r:id="rId22"/>
      <p:boldItalic r:id="rId23"/>
    </p:embeddedFont>
    <p:embeddedFont>
      <p:font typeface="Oswald"/>
      <p:regular r:id="rId24"/>
      <p:bold r:id="rId25"/>
    </p:embeddedFont>
    <p:embeddedFont>
      <p:font typeface="Open Sans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Medium-regular.fntdata"/><Relationship Id="rId22" Type="http://schemas.openxmlformats.org/officeDocument/2006/relationships/font" Target="fonts/OpenSansMedium-italic.fntdata"/><Relationship Id="rId21" Type="http://schemas.openxmlformats.org/officeDocument/2006/relationships/font" Target="fonts/OpenSansMedium-bold.fntdata"/><Relationship Id="rId24" Type="http://schemas.openxmlformats.org/officeDocument/2006/relationships/font" Target="fonts/Oswald-regular.fntdata"/><Relationship Id="rId23" Type="http://schemas.openxmlformats.org/officeDocument/2006/relationships/font" Target="fonts/OpenSansMedium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penSans-regular.fntdata"/><Relationship Id="rId25" Type="http://schemas.openxmlformats.org/officeDocument/2006/relationships/font" Target="fonts/Oswald-bold.fntdata"/><Relationship Id="rId28" Type="http://schemas.openxmlformats.org/officeDocument/2006/relationships/font" Target="fonts/OpenSans-italic.fntdata"/><Relationship Id="rId27" Type="http://schemas.openxmlformats.org/officeDocument/2006/relationships/font" Target="fonts/OpenSans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penSans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OpenSansSemiBold-regular.fntdata"/><Relationship Id="rId14" Type="http://schemas.openxmlformats.org/officeDocument/2006/relationships/font" Target="fonts/BakbakOne-regular.fntdata"/><Relationship Id="rId17" Type="http://schemas.openxmlformats.org/officeDocument/2006/relationships/font" Target="fonts/OpenSansSemiBold-italic.fntdata"/><Relationship Id="rId16" Type="http://schemas.openxmlformats.org/officeDocument/2006/relationships/font" Target="fonts/OpenSansSemiBold-bold.fntdata"/><Relationship Id="rId19" Type="http://schemas.openxmlformats.org/officeDocument/2006/relationships/font" Target="fonts/Average-regular.fntdata"/><Relationship Id="rId18" Type="http://schemas.openxmlformats.org/officeDocument/2006/relationships/font" Target="fonts/OpenSansSemiBold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c6fa3c898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c6fa3c89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c6fa3c898_0_28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c6fa3c898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8f693bd104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8f693bd104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8f693bd104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8f693bd104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8f693bd104_0_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8f693bd104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8f693bd104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8f693bd104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8f693bd104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8f693bd104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8f693bd104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8f693bd104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kbak One"/>
              <a:buNone/>
              <a:defRPr sz="3000">
                <a:solidFill>
                  <a:schemeClr val="dk1"/>
                </a:solidFill>
                <a:latin typeface="Bakbak One"/>
                <a:ea typeface="Bakbak One"/>
                <a:cs typeface="Bakbak One"/>
                <a:sym typeface="Bakbak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Open Sans SemiBold"/>
              <a:buChar char="●"/>
              <a:defRPr sz="1800">
                <a:solidFill>
                  <a:schemeClr val="accent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Open Sans Medium"/>
              <a:buChar char="○"/>
              <a:defRPr>
                <a:solidFill>
                  <a:schemeClr val="accent3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Open Sans"/>
              <a:buChar char="■"/>
              <a:defRPr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Open Sans"/>
              <a:buChar char="●"/>
              <a:defRPr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Open Sans"/>
              <a:buChar char="○"/>
              <a:defRPr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Open Sans"/>
              <a:buChar char="■"/>
              <a:defRPr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Open Sans"/>
              <a:buChar char="●"/>
              <a:defRPr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Open Sans"/>
              <a:buChar char="○"/>
              <a:defRPr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Open Sans"/>
              <a:buChar char="■"/>
              <a:defRPr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SCLS Local Holds Pilot:</a:t>
            </a:r>
            <a:br>
              <a:rPr lang="en"/>
            </a:br>
            <a:r>
              <a:rPr lang="en"/>
              <a:t>Preliminary Data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 Drexler • SCLS Data Services Consultant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All-Directors Meeting • 11.17.2022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555900" y="1823850"/>
            <a:ext cx="8032200" cy="149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Concern: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Will circulation increase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 decrease?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6"/>
          <p:cNvPicPr preferRelativeResize="0"/>
          <p:nvPr/>
        </p:nvPicPr>
        <p:blipFill rotWithShape="1">
          <a:blip r:embed="rId3">
            <a:alphaModFix/>
          </a:blip>
          <a:srcRect b="29" l="0" r="0" t="19"/>
          <a:stretch/>
        </p:blipFill>
        <p:spPr>
          <a:xfrm>
            <a:off x="130750" y="48006"/>
            <a:ext cx="8882500" cy="5047487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6" name="Google Shape;76;p16"/>
          <p:cNvSpPr txBox="1"/>
          <p:nvPr/>
        </p:nvSpPr>
        <p:spPr>
          <a:xfrm>
            <a:off x="3924650" y="3827150"/>
            <a:ext cx="2808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pic>
        <p:nvPicPr>
          <p:cNvPr id="77" name="Google Shape;77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342" y="0"/>
            <a:ext cx="9009314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133" y="0"/>
            <a:ext cx="9047734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9" name="Google Shape;79;p16"/>
          <p:cNvGrpSpPr/>
          <p:nvPr/>
        </p:nvGrpSpPr>
        <p:grpSpPr>
          <a:xfrm>
            <a:off x="1880937" y="1705575"/>
            <a:ext cx="7132320" cy="3389924"/>
            <a:chOff x="1880937" y="1705575"/>
            <a:chExt cx="7132320" cy="3389924"/>
          </a:xfrm>
        </p:grpSpPr>
        <p:pic>
          <p:nvPicPr>
            <p:cNvPr id="80" name="Google Shape;80;p16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880937" y="1705575"/>
              <a:ext cx="7132320" cy="1783080"/>
            </a:xfrm>
            <a:prstGeom prst="rect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pic>
        <p:pic>
          <p:nvPicPr>
            <p:cNvPr id="81" name="Google Shape;81;p16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1880937" y="3539357"/>
              <a:ext cx="7132320" cy="1556143"/>
            </a:xfrm>
            <a:prstGeom prst="rect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type="title"/>
          </p:nvPr>
        </p:nvSpPr>
        <p:spPr>
          <a:xfrm>
            <a:off x="555900" y="1823850"/>
            <a:ext cx="8032200" cy="149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Concern: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Will local holds increase or decrease waiting time for holds?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bit of math</a:t>
            </a:r>
            <a:endParaRPr/>
          </a:p>
        </p:txBody>
      </p:sp>
      <p:sp>
        <p:nvSpPr>
          <p:cNvPr id="92" name="Google Shape;92;p18"/>
          <p:cNvSpPr txBox="1"/>
          <p:nvPr/>
        </p:nvSpPr>
        <p:spPr>
          <a:xfrm>
            <a:off x="521675" y="979950"/>
            <a:ext cx="5572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93" name="Google Shape;93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441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98"/>
              <a:buChar char="➔"/>
            </a:pPr>
            <a:r>
              <a:rPr lang="en" sz="1997"/>
              <a:t>“Days to Fill” =</a:t>
            </a:r>
            <a:br>
              <a:rPr lang="en" sz="1997"/>
            </a:br>
            <a:r>
              <a:rPr lang="en" sz="1997"/>
              <a:t>(date hold was filled) - (date hold was placed)</a:t>
            </a:r>
            <a:endParaRPr sz="1997"/>
          </a:p>
          <a:p>
            <a:pPr indent="-355441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998"/>
              <a:buChar char="➔"/>
            </a:pPr>
            <a:r>
              <a:rPr lang="en" sz="1997"/>
              <a:t>For any given time period:</a:t>
            </a:r>
            <a:endParaRPr sz="1997"/>
          </a:p>
          <a:p>
            <a:pPr indent="-331946" lvl="1" marL="9144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28"/>
              <a:buChar char="◆"/>
            </a:pPr>
            <a:r>
              <a:rPr lang="en" sz="1627"/>
              <a:t>Count the number of filled holds</a:t>
            </a:r>
            <a:endParaRPr sz="1627"/>
          </a:p>
          <a:p>
            <a:pPr indent="-331946" lvl="1" marL="9144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1628"/>
              <a:buChar char="◆"/>
            </a:pPr>
            <a:r>
              <a:rPr lang="en" sz="1627"/>
              <a:t>Sum the “Days to Fill” for all filled holds</a:t>
            </a:r>
            <a:endParaRPr sz="1627"/>
          </a:p>
          <a:p>
            <a:pPr indent="-355441" lvl="0" marL="457200" rtl="0" algn="l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  <a:buSzPts val="1998"/>
              <a:buChar char="➔"/>
            </a:pPr>
            <a:r>
              <a:rPr lang="en" sz="1997"/>
              <a:t>Average Length of Time to Fill Holds = </a:t>
            </a:r>
            <a:br>
              <a:rPr lang="en" sz="1997"/>
            </a:br>
            <a:r>
              <a:rPr lang="en" sz="1997"/>
              <a:t>Total “Days to Fill” / Number of filled holds </a:t>
            </a:r>
            <a:endParaRPr sz="1997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2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</a:t>
            </a:r>
            <a:endParaRPr/>
          </a:p>
        </p:txBody>
      </p:sp>
      <p:sp>
        <p:nvSpPr>
          <p:cNvPr id="105" name="Google Shape;105;p20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 Drexler • SCLS Data Services Consultant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tdrexler@scls.info • 608-246-7973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