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61" r:id="rId2"/>
    <p:sldId id="262" r:id="rId3"/>
    <p:sldId id="268" r:id="rId4"/>
    <p:sldId id="272" r:id="rId5"/>
    <p:sldId id="269" r:id="rId6"/>
    <p:sldId id="273" r:id="rId7"/>
    <p:sldId id="259" r:id="rId8"/>
    <p:sldId id="260" r:id="rId9"/>
    <p:sldId id="258" r:id="rId10"/>
    <p:sldId id="264" r:id="rId11"/>
    <p:sldId id="27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70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4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1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8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9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4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7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24C659-93DA-4D35-998F-EE5A23A71478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99EACB-121F-4A12-8E33-76ED0E514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2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121229"/>
            <a:ext cx="7197726" cy="3264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priorities and challenges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Directors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3" y="3550530"/>
            <a:ext cx="5246914" cy="26234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Corey Baumann, Delivery services Coordinator</a:t>
            </a:r>
          </a:p>
          <a:p>
            <a:r>
              <a:rPr lang="en-US" dirty="0" smtClean="0"/>
              <a:t>November,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change to members – One week in October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328544"/>
              </p:ext>
            </p:extLst>
          </p:nvPr>
        </p:nvGraphicFramePr>
        <p:xfrm>
          <a:off x="685800" y="2141538"/>
          <a:ext cx="101314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36">
                  <a:extLst>
                    <a:ext uri="{9D8B030D-6E8A-4147-A177-3AD203B41FA5}">
                      <a16:colId xmlns:a16="http://schemas.microsoft.com/office/drawing/2014/main" val="2016781760"/>
                    </a:ext>
                  </a:extLst>
                </a:gridCol>
                <a:gridCol w="1042307">
                  <a:extLst>
                    <a:ext uri="{9D8B030D-6E8A-4147-A177-3AD203B41FA5}">
                      <a16:colId xmlns:a16="http://schemas.microsoft.com/office/drawing/2014/main" val="3627391243"/>
                    </a:ext>
                  </a:extLst>
                </a:gridCol>
                <a:gridCol w="1164942">
                  <a:extLst>
                    <a:ext uri="{9D8B030D-6E8A-4147-A177-3AD203B41FA5}">
                      <a16:colId xmlns:a16="http://schemas.microsoft.com/office/drawing/2014/main" val="3815345275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607976038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1658213572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1659759183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3853933691"/>
                    </a:ext>
                  </a:extLst>
                </a:gridCol>
                <a:gridCol w="1266428">
                  <a:extLst>
                    <a:ext uri="{9D8B030D-6E8A-4147-A177-3AD203B41FA5}">
                      <a16:colId xmlns:a16="http://schemas.microsoft.com/office/drawing/2014/main" val="1314331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Monday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Tuesday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Wednesday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Thursday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Friday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Saturday</a:t>
                      </a:r>
                      <a:endParaRPr lang="en-US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pc="-150" dirty="0" smtClean="0"/>
                        <a:t>Total</a:t>
                      </a:r>
                      <a:endParaRPr lang="en-US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0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 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5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 Pick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21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2022 Drop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641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2022 Pick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8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488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2022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+7.5%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-1.2%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-11.6%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-17.0%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-21.3%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-17.1%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5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+11.1%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-23.3%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-17%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-13.3%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-19.6%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-18.9%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6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1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 for Delivery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065867"/>
            <a:ext cx="9873342" cy="42530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strengths ARE our weaknesses:</a:t>
            </a:r>
          </a:p>
          <a:p>
            <a:pPr lvl="1"/>
            <a:r>
              <a:rPr lang="en-US" sz="2400" dirty="0" smtClean="0"/>
              <a:t>High Seniority.   Dependable, knowledgeable and nearing personal decisions on longevity</a:t>
            </a:r>
          </a:p>
          <a:p>
            <a:r>
              <a:rPr lang="en-US" sz="2400" dirty="0" smtClean="0"/>
              <a:t>Opportunity:</a:t>
            </a:r>
          </a:p>
          <a:p>
            <a:pPr lvl="1"/>
            <a:r>
              <a:rPr lang="en-US" sz="2400" dirty="0" smtClean="0"/>
              <a:t>Stability, demonstrated quality, reputation</a:t>
            </a:r>
          </a:p>
          <a:p>
            <a:pPr lvl="1"/>
            <a:r>
              <a:rPr lang="en-US" sz="2400" dirty="0" smtClean="0"/>
              <a:t>Further exploration into some other efficiencies</a:t>
            </a:r>
            <a:endParaRPr lang="en-US" sz="2400" dirty="0" smtClean="0"/>
          </a:p>
          <a:p>
            <a:r>
              <a:rPr lang="en-US" sz="2400" dirty="0" smtClean="0"/>
              <a:t>Threats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/>
            <a:r>
              <a:rPr lang="en-US" sz="2400" dirty="0" smtClean="0"/>
              <a:t>Employment opportunity: attracting and keeping staff members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Priorities Moving Forward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63780"/>
            <a:ext cx="10131427" cy="292742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December Delivery Committee will begin discussion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Contact your Delivery cluster reps for thoughts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54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Challenges</a:t>
            </a:r>
            <a:endParaRPr lang="en-US" sz="2800" dirty="0" smtClean="0"/>
          </a:p>
          <a:p>
            <a:r>
              <a:rPr lang="en-US" sz="2800" dirty="0" smtClean="0"/>
              <a:t>Who we are</a:t>
            </a:r>
          </a:p>
          <a:p>
            <a:r>
              <a:rPr lang="en-US" sz="2800" dirty="0" smtClean="0"/>
              <a:t>SWOT (strengths, weaknesses, </a:t>
            </a:r>
            <a:r>
              <a:rPr lang="en-US" sz="2800" dirty="0"/>
              <a:t>o</a:t>
            </a:r>
            <a:r>
              <a:rPr lang="en-US" sz="2800" dirty="0" smtClean="0"/>
              <a:t>pportunities, threats)</a:t>
            </a:r>
          </a:p>
        </p:txBody>
      </p:sp>
    </p:spTree>
    <p:extLst>
      <p:ext uri="{BB962C8B-B14F-4D97-AF65-F5344CB8AC3E}">
        <p14:creationId xmlns:p14="http://schemas.microsoft.com/office/powerpoint/2010/main" val="18163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Cost</a:t>
            </a:r>
          </a:p>
          <a:p>
            <a:pPr lvl="1"/>
            <a:r>
              <a:rPr lang="en-US" sz="2400" dirty="0" smtClean="0"/>
              <a:t>Systems performing delivery have costs and they have accelerated this year (inflation, </a:t>
            </a:r>
            <a:r>
              <a:rPr lang="en-US" sz="2400" dirty="0" smtClean="0"/>
              <a:t>fuel</a:t>
            </a:r>
          </a:p>
          <a:p>
            <a:pPr lvl="1"/>
            <a:r>
              <a:rPr lang="en-US" sz="2400" dirty="0" smtClean="0"/>
              <a:t>Attracting and retaining staff</a:t>
            </a:r>
          </a:p>
          <a:p>
            <a:pPr lvl="2"/>
            <a:r>
              <a:rPr lang="en-US" sz="2200" dirty="0" smtClean="0"/>
              <a:t>Full vs Part time</a:t>
            </a:r>
          </a:p>
          <a:p>
            <a:pPr lvl="1"/>
            <a:r>
              <a:rPr lang="en-US" sz="2400" dirty="0" smtClean="0"/>
              <a:t>Finding additional efficiencies</a:t>
            </a:r>
            <a:endParaRPr lang="en-US" sz="2400" dirty="0" smtClean="0"/>
          </a:p>
          <a:p>
            <a:pPr lvl="2"/>
            <a:endParaRPr lang="en-US" sz="2200" dirty="0"/>
          </a:p>
          <a:p>
            <a:pPr marL="914400" lvl="2" indent="0">
              <a:buNone/>
            </a:pPr>
            <a:r>
              <a:rPr lang="en-US" sz="2200" dirty="0" smtClean="0"/>
              <a:t>	</a:t>
            </a:r>
            <a:endParaRPr lang="en-US" sz="2200" dirty="0" smtClean="0"/>
          </a:p>
          <a:p>
            <a:r>
              <a:rPr lang="en-US" sz="2400" dirty="0" smtClean="0"/>
              <a:t>Competing with other services for resources in the same challenging environment.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Quality Concerns	</a:t>
            </a:r>
          </a:p>
          <a:p>
            <a:pPr lvl="1"/>
            <a:r>
              <a:rPr lang="en-US" sz="2400" dirty="0" smtClean="0"/>
              <a:t>With narrow staffing, delays or cancellations occur</a:t>
            </a:r>
            <a:endParaRPr lang="en-US" sz="2400" dirty="0" smtClean="0"/>
          </a:p>
          <a:p>
            <a:pPr lvl="1"/>
            <a:r>
              <a:rPr lang="en-US" sz="2400" dirty="0" smtClean="0"/>
              <a:t>Communication does not adequately meet </a:t>
            </a:r>
            <a:r>
              <a:rPr lang="en-US" sz="2400" dirty="0" smtClean="0"/>
              <a:t>expectations</a:t>
            </a:r>
          </a:p>
          <a:p>
            <a:pPr lvl="1"/>
            <a:r>
              <a:rPr lang="en-US" sz="2400" dirty="0" smtClean="0"/>
              <a:t>Sorting may back up and transit times are extended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SCLS vs other system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SCLS has a very robust and long-standing member delivery service.  Emphasis has always been on quality, frequency, and stability.</a:t>
            </a:r>
          </a:p>
          <a:p>
            <a:pPr lvl="1"/>
            <a:r>
              <a:rPr lang="en-US" sz="2800" dirty="0" smtClean="0"/>
              <a:t>Other systems have ranges of service from 3-day private contracts (conjunctive) to 5-day system provided service.   All have very good reviews from their membership satisfaction surveys.</a:t>
            </a:r>
          </a:p>
        </p:txBody>
      </p:sp>
    </p:spTree>
    <p:extLst>
      <p:ext uri="{BB962C8B-B14F-4D97-AF65-F5344CB8AC3E}">
        <p14:creationId xmlns:p14="http://schemas.microsoft.com/office/powerpoint/2010/main" val="7818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SCLS vs other system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SCLS provides the highest quality and largest volume of material movement statewide.  It comes at significant cost.</a:t>
            </a:r>
          </a:p>
          <a:p>
            <a:pPr lvl="2"/>
            <a:r>
              <a:rPr lang="en-US" sz="2400" dirty="0" smtClean="0"/>
              <a:t>Quality:  Safe, reliable transportation with high levels of problem solving and maintenance of service consistency controls</a:t>
            </a:r>
          </a:p>
          <a:p>
            <a:pPr lvl="2"/>
            <a:r>
              <a:rPr lang="en-US" sz="2400" dirty="0" smtClean="0"/>
              <a:t>Lost items are exceedingly rare.  Damage is managed and accounted for.</a:t>
            </a:r>
          </a:p>
          <a:p>
            <a:pPr lvl="2"/>
            <a:r>
              <a:rPr lang="en-US" sz="2400" dirty="0" smtClean="0"/>
              <a:t>Unlike other providers, it is the service you would expect and appreciate.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4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 Full Time Drivers</a:t>
            </a:r>
          </a:p>
          <a:p>
            <a:r>
              <a:rPr lang="en-US" sz="3200" dirty="0" smtClean="0"/>
              <a:t>7 Managers</a:t>
            </a:r>
          </a:p>
          <a:p>
            <a:r>
              <a:rPr lang="en-US" sz="3200" dirty="0" smtClean="0"/>
              <a:t>12 Part Time Drivers	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2022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13 Full Time Drivers</a:t>
            </a:r>
          </a:p>
          <a:p>
            <a:r>
              <a:rPr lang="en-US" sz="3200" dirty="0" smtClean="0"/>
              <a:t>6 Managers</a:t>
            </a:r>
          </a:p>
          <a:p>
            <a:r>
              <a:rPr lang="en-US" sz="3200" dirty="0" smtClean="0"/>
              <a:t>8 Part Time Drivers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1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Seniority: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Full Time:  Over 235 years</a:t>
            </a:r>
            <a:endParaRPr lang="en-US" sz="2400" dirty="0"/>
          </a:p>
          <a:p>
            <a:r>
              <a:rPr lang="en-US" sz="2400" dirty="0"/>
              <a:t>Part Time: 40 years with 8 staff </a:t>
            </a:r>
            <a:r>
              <a:rPr lang="en-US" sz="2400" dirty="0" smtClean="0"/>
              <a:t>members</a:t>
            </a:r>
          </a:p>
          <a:p>
            <a:r>
              <a:rPr lang="en-US" sz="2400" dirty="0" smtClean="0"/>
              <a:t>Chained together, that would take us back to the birth of the US Constitution!</a:t>
            </a:r>
          </a:p>
          <a:p>
            <a:r>
              <a:rPr lang="en-US" sz="2400" dirty="0" smtClean="0"/>
              <a:t>94 years with our 6 managers (15+ years per person)</a:t>
            </a:r>
          </a:p>
          <a:p>
            <a:pPr lvl="1"/>
            <a:r>
              <a:rPr lang="en-US" sz="2400" dirty="0" smtClean="0"/>
              <a:t>17+ if you remove Corey!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39369"/>
              </p:ext>
            </p:extLst>
          </p:nvPr>
        </p:nvGraphicFramePr>
        <p:xfrm>
          <a:off x="838200" y="1825625"/>
          <a:ext cx="841248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7342829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437598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803842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40882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Gallons Purchased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Net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 Gallon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852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909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</a:t>
                      </a:r>
                      <a:r>
                        <a:rPr lang="en-US" baseline="0" dirty="0" smtClean="0"/>
                        <a:t> month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$8,465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67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month 2022*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$12,050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6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October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$11,327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442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*Before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27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0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450</TotalTime>
  <Words>509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Service priorities and challenges   All Directors 2022</vt:lpstr>
      <vt:lpstr>Subjects:</vt:lpstr>
      <vt:lpstr>Delivery challenges</vt:lpstr>
      <vt:lpstr>Delivery challenges</vt:lpstr>
      <vt:lpstr>SCLS vs other system Delivery</vt:lpstr>
      <vt:lpstr>SCLS vs other system Delivery</vt:lpstr>
      <vt:lpstr>People:</vt:lpstr>
      <vt:lpstr>Driver Seniority:</vt:lpstr>
      <vt:lpstr>Gas</vt:lpstr>
      <vt:lpstr>Volume change to members – One week in October</vt:lpstr>
      <vt:lpstr>SWOT for Delivery </vt:lpstr>
      <vt:lpstr>Service Priorities Moving Forward</vt:lpstr>
    </vt:vector>
  </TitlesOfParts>
  <Company>South Central Library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CBaumann</dc:creator>
  <cp:lastModifiedBy>CBaumann</cp:lastModifiedBy>
  <cp:revision>21</cp:revision>
  <dcterms:created xsi:type="dcterms:W3CDTF">2022-10-24T15:27:23Z</dcterms:created>
  <dcterms:modified xsi:type="dcterms:W3CDTF">2022-11-17T17:19:44Z</dcterms:modified>
</cp:coreProperties>
</file>