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5" r:id="rId5"/>
    <p:sldId id="259" r:id="rId6"/>
    <p:sldId id="287" r:id="rId7"/>
    <p:sldId id="260" r:id="rId8"/>
    <p:sldId id="263" r:id="rId9"/>
    <p:sldId id="289" r:id="rId10"/>
    <p:sldId id="274" r:id="rId11"/>
    <p:sldId id="258" r:id="rId12"/>
    <p:sldId id="290" r:id="rId13"/>
    <p:sldId id="275" r:id="rId14"/>
    <p:sldId id="265" r:id="rId15"/>
    <p:sldId id="291" r:id="rId16"/>
    <p:sldId id="276" r:id="rId17"/>
    <p:sldId id="284" r:id="rId18"/>
    <p:sldId id="283" r:id="rId19"/>
    <p:sldId id="281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E00"/>
    <a:srgbClr val="0B5541"/>
    <a:srgbClr val="6B7CBF"/>
    <a:srgbClr val="990033"/>
    <a:srgbClr val="DF1F00"/>
    <a:srgbClr val="C0C0C0"/>
    <a:srgbClr val="993399"/>
    <a:srgbClr val="A21746"/>
    <a:srgbClr val="B84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100" d="100"/>
          <a:sy n="100" d="100"/>
        </p:scale>
        <p:origin x="876" y="4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F3EE-4794-451A-A073-5A68EC8095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85DB-1BBE-43B7-BE59-A945CC69D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7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F3EE-4794-451A-A073-5A68EC8095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85DB-1BBE-43B7-BE59-A945CC69D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2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F3EE-4794-451A-A073-5A68EC8095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85DB-1BBE-43B7-BE59-A945CC69D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F3EE-4794-451A-A073-5A68EC8095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85DB-1BBE-43B7-BE59-A945CC69D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7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F3EE-4794-451A-A073-5A68EC8095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85DB-1BBE-43B7-BE59-A945CC69D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7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F3EE-4794-451A-A073-5A68EC8095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85DB-1BBE-43B7-BE59-A945CC69D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4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F3EE-4794-451A-A073-5A68EC8095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85DB-1BBE-43B7-BE59-A945CC69D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5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F3EE-4794-451A-A073-5A68EC8095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85DB-1BBE-43B7-BE59-A945CC69D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F3EE-4794-451A-A073-5A68EC8095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85DB-1BBE-43B7-BE59-A945CC69D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5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F3EE-4794-451A-A073-5A68EC8095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85DB-1BBE-43B7-BE59-A945CC69D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F3EE-4794-451A-A073-5A68EC8095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85DB-1BBE-43B7-BE59-A945CC69D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5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2F3EE-4794-451A-A073-5A68EC80950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A85DB-1BBE-43B7-BE59-A945CC69D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3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1.wdp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3.wdp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4.wdp"/><Relationship Id="rId10" Type="http://schemas.microsoft.com/office/2007/relationships/hdphoto" Target="../media/hdphoto15.wdp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9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88389" cy="6858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213072" y="625880"/>
            <a:ext cx="9449619" cy="3200677"/>
            <a:chOff x="1213072" y="123229"/>
            <a:chExt cx="9449619" cy="320067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Diffused intensity="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3072" y="123229"/>
              <a:ext cx="9449619" cy="320067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15005" y="569405"/>
              <a:ext cx="9445752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chemeClr val="bg1"/>
                  </a:solidFill>
                  <a:latin typeface="Berlin Sans FB" panose="020E0602020502020306" pitchFamily="34" charset="0"/>
                  <a:cs typeface="Segoe UI Semibold" panose="020B0702040204020203" pitchFamily="34" charset="0"/>
                </a:rPr>
                <a:t>SCLS DATA SERVICES:</a:t>
              </a:r>
            </a:p>
            <a:p>
              <a:pPr algn="ctr"/>
              <a:r>
                <a:rPr lang="en-US" sz="7200" dirty="0" smtClean="0">
                  <a:solidFill>
                    <a:schemeClr val="bg1"/>
                  </a:solidFill>
                  <a:latin typeface="Berlin Sans FB" panose="020E0602020502020306" pitchFamily="34" charset="0"/>
                  <a:cs typeface="Segoe UI Semibold" panose="020B0702040204020203" pitchFamily="34" charset="0"/>
                </a:rPr>
                <a:t>Solving Data Challenges</a:t>
              </a:r>
              <a:endParaRPr lang="en-US" sz="7200" dirty="0">
                <a:latin typeface="Berlin Sans FB" panose="020E0602020502020306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 intensity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4926" y="4398010"/>
            <a:ext cx="9449619" cy="182895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4059" y="4398089"/>
            <a:ext cx="8531352" cy="1828800"/>
          </a:xfrm>
          <a:noFill/>
        </p:spPr>
        <p:txBody>
          <a:bodyPr anchor="ctr" anchorCtr="0"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Tim Drexler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SCLS Data Services Consultant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November 18, 2022</a:t>
            </a:r>
            <a:endParaRPr lang="en-US" sz="28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79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4473" y="-594"/>
            <a:ext cx="914479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59" y="0"/>
            <a:ext cx="5904482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113195" y="199513"/>
            <a:ext cx="1828800" cy="1603577"/>
            <a:chOff x="1113195" y="199513"/>
            <a:chExt cx="1828800" cy="160357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955" y="199513"/>
              <a:ext cx="1097280" cy="109728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/>
            <a:stretch/>
          </p:blipFill>
          <p:spPr>
            <a:xfrm>
              <a:off x="1113195" y="1398762"/>
              <a:ext cx="1828800" cy="40432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812469" y="2"/>
            <a:ext cx="10567063" cy="6857998"/>
            <a:chOff x="812469" y="2"/>
            <a:chExt cx="10567063" cy="6857998"/>
          </a:xfrm>
        </p:grpSpPr>
        <p:sp>
          <p:nvSpPr>
            <p:cNvPr id="32" name="Rectangle 31"/>
            <p:cNvSpPr/>
            <p:nvPr/>
          </p:nvSpPr>
          <p:spPr>
            <a:xfrm>
              <a:off x="915924" y="2"/>
              <a:ext cx="10360152" cy="6857998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469" y="844392"/>
              <a:ext cx="10567063" cy="496492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85" b="16099"/>
            <a:stretch/>
          </p:blipFill>
          <p:spPr>
            <a:xfrm>
              <a:off x="9161409" y="5934760"/>
              <a:ext cx="1926207" cy="73152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2050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0152" cy="1371600"/>
          </a:xfrm>
        </p:spPr>
        <p:txBody>
          <a:bodyPr lIns="274320" rIns="274320"/>
          <a:lstStyle/>
          <a:p>
            <a:r>
              <a:rPr lang="en-US" dirty="0" smtClean="0">
                <a:latin typeface="Berlin Sans FB" panose="020E0602020502020306" pitchFamily="34" charset="0"/>
              </a:rPr>
              <a:t>Challenge: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399" y="1825625"/>
            <a:ext cx="10358179" cy="4117896"/>
          </a:xfrm>
        </p:spPr>
        <p:txBody>
          <a:bodyPr lIns="274320" rIns="274320">
            <a:normAutofit/>
          </a:bodyPr>
          <a:lstStyle/>
          <a:p>
            <a:pPr marL="365760" indent="-365760">
              <a:buClr>
                <a:srgbClr val="DF1F0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Bahnschrift" panose="020B0502040204020203" pitchFamily="34" charset="0"/>
              </a:rPr>
              <a:t>Make population projections for SCLS library  communities to help with building design and planning.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53" y="5943818"/>
            <a:ext cx="12193057" cy="914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intensity="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4552" y="-297"/>
            <a:ext cx="91447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0152" cy="1371600"/>
          </a:xfrm>
        </p:spPr>
        <p:txBody>
          <a:bodyPr lIns="274320" rIns="274320"/>
          <a:lstStyle/>
          <a:p>
            <a:r>
              <a:rPr lang="en-US" dirty="0" smtClean="0">
                <a:latin typeface="Berlin Sans FB" panose="020E0602020502020306" pitchFamily="34" charset="0"/>
              </a:rPr>
              <a:t>R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1825625"/>
            <a:ext cx="5943600" cy="4117896"/>
          </a:xfrm>
        </p:spPr>
        <p:txBody>
          <a:bodyPr lIns="274320" rIns="274320"/>
          <a:lstStyle/>
          <a:p>
            <a:pPr marL="365760" indent="-365760">
              <a:buClr>
                <a:srgbClr val="DF1F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Open-source programming language</a:t>
            </a:r>
          </a:p>
          <a:p>
            <a:pPr marL="365760" indent="-365760">
              <a:buClr>
                <a:srgbClr val="DF1F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Mathematical </a:t>
            </a:r>
            <a:r>
              <a:rPr lang="en-US" dirty="0" smtClean="0">
                <a:latin typeface="Bahnschrift" panose="020B0502040204020203" pitchFamily="34" charset="0"/>
              </a:rPr>
              <a:t>modeling, machine learning, forecasting</a:t>
            </a:r>
          </a:p>
          <a:p>
            <a:pPr indent="-365760">
              <a:buClr>
                <a:srgbClr val="DF1F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Data visualization</a:t>
            </a:r>
          </a:p>
          <a:p>
            <a:pPr lvl="1" indent="-365760">
              <a:buClr>
                <a:srgbClr val="DF1F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ggplot2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53" y="5943818"/>
            <a:ext cx="12193057" cy="914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intensity="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4552" y="-297"/>
            <a:ext cx="914479" cy="6858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26" y="553923"/>
            <a:ext cx="2005780" cy="15544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76" y="2470846"/>
            <a:ext cx="3383280" cy="11871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06" y="4020405"/>
            <a:ext cx="15788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63" y="0"/>
            <a:ext cx="889727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intensity="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4552" y="-297"/>
            <a:ext cx="914479" cy="6858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intensity="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53" y="0"/>
            <a:ext cx="914479" cy="68585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9" y="134802"/>
            <a:ext cx="1139293" cy="13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0152" cy="1371600"/>
          </a:xfrm>
        </p:spPr>
        <p:txBody>
          <a:bodyPr lIns="274320" rIns="274320"/>
          <a:lstStyle/>
          <a:p>
            <a:r>
              <a:rPr lang="en-US" dirty="0" smtClean="0">
                <a:latin typeface="Berlin Sans FB" panose="020E0602020502020306" pitchFamily="34" charset="0"/>
              </a:rPr>
              <a:t>Challenges: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1825625"/>
            <a:ext cx="10360152" cy="4117896"/>
          </a:xfrm>
        </p:spPr>
        <p:txBody>
          <a:bodyPr lIns="274320" rIns="274320">
            <a:normAutofit/>
          </a:bodyPr>
          <a:lstStyle/>
          <a:p>
            <a:pPr marL="365760" indent="-365760">
              <a:buClr>
                <a:srgbClr val="6B7CBF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Bahnschrift" panose="020B0502040204020203" pitchFamily="34" charset="0"/>
              </a:rPr>
              <a:t>Collect and clean data quickly and in a reproducible manner without writing code.</a:t>
            </a:r>
          </a:p>
          <a:p>
            <a:pPr marL="365760" indent="-365760">
              <a:buClr>
                <a:srgbClr val="6B7CBF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Bahnschrift" panose="020B0502040204020203" pitchFamily="34" charset="0"/>
              </a:rPr>
              <a:t>Summarize and visualize large datasets in a user-friendly way.</a:t>
            </a:r>
            <a:endParaRPr lang="en-US" sz="3200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8"/>
            <a:ext cx="914479" cy="6858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43521"/>
            <a:ext cx="12193057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0152" cy="1371600"/>
          </a:xfrm>
        </p:spPr>
        <p:txBody>
          <a:bodyPr lIns="274320" rIns="274320"/>
          <a:lstStyle/>
          <a:p>
            <a:r>
              <a:rPr lang="en-US" dirty="0" smtClean="0">
                <a:latin typeface="Berlin Sans FB" panose="020E0602020502020306" pitchFamily="34" charset="0"/>
              </a:rPr>
              <a:t>Tableau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1825625"/>
            <a:ext cx="5943600" cy="4117896"/>
          </a:xfrm>
        </p:spPr>
        <p:txBody>
          <a:bodyPr lIns="274320" rIns="274320">
            <a:normAutofit lnSpcReduction="10000"/>
          </a:bodyPr>
          <a:lstStyle/>
          <a:p>
            <a:pPr indent="-365760">
              <a:buClr>
                <a:srgbClr val="6B7CBF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Tableau Prep: </a:t>
            </a:r>
          </a:p>
          <a:p>
            <a:pPr lvl="1" indent="-365760">
              <a:buClr>
                <a:srgbClr val="6B7CBF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Data collection, transformation, formatting, and output</a:t>
            </a:r>
          </a:p>
          <a:p>
            <a:pPr indent="-365760">
              <a:buClr>
                <a:srgbClr val="6B7CBF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Tableau Desktop:</a:t>
            </a:r>
          </a:p>
          <a:p>
            <a:pPr lvl="1" indent="-365760">
              <a:buClr>
                <a:srgbClr val="6B7CBF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Data visualization, data exploration</a:t>
            </a:r>
          </a:p>
          <a:p>
            <a:pPr lvl="1" indent="-365760">
              <a:buClr>
                <a:srgbClr val="6B7CBF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Build dashboards with sophisticated behaviors</a:t>
            </a:r>
          </a:p>
          <a:p>
            <a:pPr indent="-365760">
              <a:buClr>
                <a:srgbClr val="6B7CBF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Tableau Public:</a:t>
            </a:r>
          </a:p>
          <a:p>
            <a:pPr lvl="1" indent="-365760">
              <a:buClr>
                <a:srgbClr val="6B7CBF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Tableau-hosted webserver for dashboard publication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8"/>
            <a:ext cx="914479" cy="6858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43521"/>
            <a:ext cx="12193057" cy="914479"/>
          </a:xfrm>
          <a:prstGeom prst="rect">
            <a:avLst/>
          </a:prstGeom>
        </p:spPr>
      </p:pic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7021022" y="1484722"/>
            <a:ext cx="5029200" cy="915929"/>
            <a:chOff x="3866671" y="4188422"/>
            <a:chExt cx="5522892" cy="10058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48130"/>
            <a:stretch/>
          </p:blipFill>
          <p:spPr>
            <a:xfrm>
              <a:off x="3866671" y="4215400"/>
              <a:ext cx="5522892" cy="95188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671" y="4188422"/>
              <a:ext cx="1005840" cy="1005840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5" b="28867"/>
          <a:stretch/>
        </p:blipFill>
        <p:spPr>
          <a:xfrm>
            <a:off x="7021022" y="2939821"/>
            <a:ext cx="5029200" cy="12143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022" y="4693372"/>
            <a:ext cx="5029200" cy="8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8"/>
            <a:ext cx="914479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4473" y="0"/>
            <a:ext cx="914479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39" y="0"/>
            <a:ext cx="9575321" cy="6858000"/>
          </a:xfrm>
          <a:prstGeom prst="rect">
            <a:avLst/>
          </a:prstGeom>
        </p:spPr>
      </p:pic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928911" y="529366"/>
            <a:ext cx="2430504" cy="442649"/>
            <a:chOff x="3866671" y="4188422"/>
            <a:chExt cx="5522892" cy="100584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5" b="48130"/>
            <a:stretch/>
          </p:blipFill>
          <p:spPr>
            <a:xfrm>
              <a:off x="3866671" y="4215400"/>
              <a:ext cx="5522892" cy="95188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671" y="4188422"/>
              <a:ext cx="1005840" cy="100584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21012" y="0"/>
            <a:ext cx="11949977" cy="6857998"/>
            <a:chOff x="121012" y="0"/>
            <a:chExt cx="11949977" cy="6857998"/>
          </a:xfrm>
        </p:grpSpPr>
        <p:sp>
          <p:nvSpPr>
            <p:cNvPr id="31" name="Rectangle 30"/>
            <p:cNvSpPr/>
            <p:nvPr/>
          </p:nvSpPr>
          <p:spPr>
            <a:xfrm>
              <a:off x="914400" y="0"/>
              <a:ext cx="10360152" cy="6857998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78" r="30845" b="51891"/>
            <a:stretch/>
          </p:blipFill>
          <p:spPr>
            <a:xfrm>
              <a:off x="121012" y="1863726"/>
              <a:ext cx="11949977" cy="31845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39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8"/>
            <a:ext cx="914479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4473" y="0"/>
            <a:ext cx="914479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39" y="0"/>
            <a:ext cx="9434522" cy="6858000"/>
          </a:xfrm>
          <a:prstGeom prst="rect">
            <a:avLst/>
          </a:prstGeom>
        </p:spPr>
      </p:pic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488061" y="253999"/>
            <a:ext cx="852836" cy="1179096"/>
            <a:chOff x="949111" y="98923"/>
            <a:chExt cx="822960" cy="1137791"/>
          </a:xfrm>
          <a:solidFill>
            <a:schemeClr val="bg2"/>
          </a:solidFill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05" r="77261" b="28867"/>
            <a:stretch/>
          </p:blipFill>
          <p:spPr>
            <a:xfrm>
              <a:off x="949111" y="98923"/>
              <a:ext cx="822960" cy="873942"/>
            </a:xfrm>
            <a:prstGeom prst="rect">
              <a:avLst/>
            </a:prstGeom>
            <a:grpFill/>
            <a:ln>
              <a:solidFill>
                <a:srgbClr val="6B7CBF"/>
              </a:solidFill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28205" b="28867"/>
            <a:stretch/>
          </p:blipFill>
          <p:spPr>
            <a:xfrm>
              <a:off x="949111" y="972865"/>
              <a:ext cx="822960" cy="263849"/>
            </a:xfrm>
            <a:prstGeom prst="rect">
              <a:avLst/>
            </a:prstGeom>
            <a:grpFill/>
            <a:ln>
              <a:solidFill>
                <a:srgbClr val="6B7CB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78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8"/>
            <a:ext cx="914479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4473" y="0"/>
            <a:ext cx="914479" cy="6858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499" cy="6858000"/>
          </a:xfrm>
          <a:prstGeom prst="rect">
            <a:avLst/>
          </a:prstGeom>
        </p:spPr>
      </p:pic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88061" y="253999"/>
            <a:ext cx="852836" cy="1179096"/>
            <a:chOff x="949111" y="98923"/>
            <a:chExt cx="822960" cy="1137791"/>
          </a:xfrm>
          <a:solidFill>
            <a:schemeClr val="bg2"/>
          </a:solidFill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05" r="77261" b="28867"/>
            <a:stretch/>
          </p:blipFill>
          <p:spPr>
            <a:xfrm>
              <a:off x="949111" y="98923"/>
              <a:ext cx="822960" cy="873942"/>
            </a:xfrm>
            <a:prstGeom prst="rect">
              <a:avLst/>
            </a:prstGeom>
            <a:grpFill/>
            <a:ln>
              <a:solidFill>
                <a:srgbClr val="6B7CBF"/>
              </a:solidFill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28205" b="28867"/>
            <a:stretch/>
          </p:blipFill>
          <p:spPr>
            <a:xfrm>
              <a:off x="949111" y="972865"/>
              <a:ext cx="822960" cy="263849"/>
            </a:xfrm>
            <a:prstGeom prst="rect">
              <a:avLst/>
            </a:prstGeom>
            <a:grpFill/>
            <a:ln>
              <a:solidFill>
                <a:srgbClr val="6B7CB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78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8"/>
            <a:ext cx="914479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4473" y="0"/>
            <a:ext cx="914479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79" y="516630"/>
            <a:ext cx="10360152" cy="58247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5" b="28867"/>
          <a:stretch/>
        </p:blipFill>
        <p:spPr>
          <a:xfrm>
            <a:off x="4997573" y="0"/>
            <a:ext cx="2196855" cy="5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1828721"/>
            <a:ext cx="10360152" cy="4114800"/>
          </a:xfrm>
        </p:spPr>
        <p:txBody>
          <a:bodyPr lIns="274320" rIns="274320">
            <a:normAutofit/>
          </a:bodyPr>
          <a:lstStyle/>
          <a:p>
            <a:pPr indent="-36576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SCLS Delivery</a:t>
            </a:r>
          </a:p>
          <a:p>
            <a:pPr lvl="1" indent="-36576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1999 – 2000: </a:t>
            </a:r>
            <a:r>
              <a:rPr lang="en-US" dirty="0">
                <a:latin typeface="Bahnschrift" panose="020B0502040204020203" pitchFamily="34" charset="0"/>
              </a:rPr>
              <a:t>Part-time </a:t>
            </a:r>
            <a:r>
              <a:rPr lang="en-US" dirty="0" smtClean="0">
                <a:latin typeface="Bahnschrift" panose="020B0502040204020203" pitchFamily="34" charset="0"/>
              </a:rPr>
              <a:t>driver</a:t>
            </a:r>
          </a:p>
          <a:p>
            <a:pPr lvl="1" indent="-36576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2001 – 2021: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0152" cy="1371600"/>
          </a:xfrm>
        </p:spPr>
        <p:txBody>
          <a:bodyPr lIns="274320" rIns="274320"/>
          <a:lstStyle/>
          <a:p>
            <a:r>
              <a:rPr lang="en-US" dirty="0" smtClean="0">
                <a:latin typeface="Berlin Sans FB" panose="020E0602020502020306" pitchFamily="34" charset="0"/>
              </a:rPr>
              <a:t>My Background at SCLS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43561"/>
            <a:ext cx="12193057" cy="914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intensity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7521" y="0"/>
            <a:ext cx="914479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07107" y="4017523"/>
            <a:ext cx="1914310" cy="768163"/>
            <a:chOff x="1082913" y="3877534"/>
            <a:chExt cx="1914310" cy="76816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Diffused intensity="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2913" y="3877534"/>
              <a:ext cx="1914310" cy="76816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52932" y="4030783"/>
              <a:ext cx="137427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Delivery</a:t>
              </a:r>
              <a:endParaRPr lang="en-US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5981" y="4571477"/>
            <a:ext cx="1914310" cy="768163"/>
            <a:chOff x="4159861" y="4363553"/>
            <a:chExt cx="1914310" cy="768163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Diffused intensity="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9861" y="4363553"/>
              <a:ext cx="1914310" cy="768163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429880" y="4516802"/>
              <a:ext cx="137427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Support</a:t>
              </a:r>
              <a:endParaRPr lang="en-US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848389" y="4951460"/>
            <a:ext cx="1914310" cy="768163"/>
            <a:chOff x="6586481" y="3509843"/>
            <a:chExt cx="1914310" cy="76816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Diffused intensity="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86481" y="3509843"/>
              <a:ext cx="1914310" cy="76816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848478" y="3663092"/>
              <a:ext cx="139031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Manager</a:t>
              </a:r>
              <a:endParaRPr lang="en-US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48389" y="3083590"/>
            <a:ext cx="1914310" cy="768163"/>
            <a:chOff x="6539855" y="4968606"/>
            <a:chExt cx="1914310" cy="76816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Diffused intensity="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39855" y="4968606"/>
              <a:ext cx="1914310" cy="76816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753726" y="5121855"/>
              <a:ext cx="14865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Assistant</a:t>
              </a:r>
              <a:endParaRPr lang="en-US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848389" y="4017525"/>
            <a:ext cx="1914310" cy="768163"/>
            <a:chOff x="6760051" y="4200957"/>
            <a:chExt cx="1914310" cy="76816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Diffused intensity="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60051" y="4200957"/>
              <a:ext cx="1914310" cy="768163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6846922" y="4354206"/>
              <a:ext cx="174056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Supervisor</a:t>
              </a:r>
              <a:endParaRPr lang="en-US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cxnSp>
        <p:nvCxnSpPr>
          <p:cNvPr id="25" name="Straight Connector 24"/>
          <p:cNvCxnSpPr>
            <a:stCxn id="51" idx="3"/>
            <a:endCxn id="50" idx="1"/>
          </p:cNvCxnSpPr>
          <p:nvPr/>
        </p:nvCxnSpPr>
        <p:spPr>
          <a:xfrm flipV="1">
            <a:off x="3321417" y="3895742"/>
            <a:ext cx="1254564" cy="505863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1" idx="3"/>
            <a:endCxn id="52" idx="1"/>
          </p:cNvCxnSpPr>
          <p:nvPr/>
        </p:nvCxnSpPr>
        <p:spPr>
          <a:xfrm>
            <a:off x="3321417" y="4401605"/>
            <a:ext cx="1254564" cy="553954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3"/>
            <a:endCxn id="47" idx="1"/>
          </p:cNvCxnSpPr>
          <p:nvPr/>
        </p:nvCxnSpPr>
        <p:spPr>
          <a:xfrm flipV="1">
            <a:off x="6490291" y="4401607"/>
            <a:ext cx="1358098" cy="553952"/>
          </a:xfrm>
          <a:prstGeom prst="line">
            <a:avLst/>
          </a:prstGeom>
          <a:ln w="57150">
            <a:solidFill>
              <a:srgbClr val="DF6E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52" idx="3"/>
            <a:endCxn id="48" idx="1"/>
          </p:cNvCxnSpPr>
          <p:nvPr/>
        </p:nvCxnSpPr>
        <p:spPr>
          <a:xfrm>
            <a:off x="6490291" y="4955559"/>
            <a:ext cx="1358098" cy="379983"/>
          </a:xfrm>
          <a:prstGeom prst="line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61" y="219299"/>
            <a:ext cx="1502741" cy="2011680"/>
          </a:xfrm>
          <a:prstGeom prst="rect">
            <a:avLst/>
          </a:prstGeom>
        </p:spPr>
      </p:pic>
      <p:cxnSp>
        <p:nvCxnSpPr>
          <p:cNvPr id="57" name="Straight Connector 56"/>
          <p:cNvCxnSpPr>
            <a:stCxn id="50" idx="3"/>
            <a:endCxn id="48" idx="1"/>
          </p:cNvCxnSpPr>
          <p:nvPr/>
        </p:nvCxnSpPr>
        <p:spPr>
          <a:xfrm>
            <a:off x="6490291" y="3895742"/>
            <a:ext cx="1358098" cy="1439800"/>
          </a:xfrm>
          <a:prstGeom prst="line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575981" y="3511660"/>
            <a:ext cx="1914310" cy="768163"/>
            <a:chOff x="2825741" y="3456061"/>
            <a:chExt cx="1914310" cy="76816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Diffused intensity="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25741" y="3456061"/>
              <a:ext cx="1914310" cy="76816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912612" y="3609310"/>
              <a:ext cx="174056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Operations</a:t>
              </a:r>
              <a:endParaRPr lang="en-US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cxnSp>
        <p:nvCxnSpPr>
          <p:cNvPr id="87" name="Straight Connector 86"/>
          <p:cNvCxnSpPr>
            <a:stCxn id="50" idx="3"/>
            <a:endCxn id="10" idx="1"/>
          </p:cNvCxnSpPr>
          <p:nvPr/>
        </p:nvCxnSpPr>
        <p:spPr>
          <a:xfrm flipV="1">
            <a:off x="6490291" y="3467672"/>
            <a:ext cx="1358098" cy="428070"/>
          </a:xfrm>
          <a:prstGeom prst="line">
            <a:avLst/>
          </a:prstGeom>
          <a:ln w="57150">
            <a:solidFill>
              <a:srgbClr val="0B554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6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90195" cy="6859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460" y="1828662"/>
            <a:ext cx="9449619" cy="3200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5393" y="1930477"/>
            <a:ext cx="94457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Berlin Sans FB" panose="020E0602020502020306" pitchFamily="34" charset="0"/>
                <a:cs typeface="Segoe UI Semibold" panose="020B0702040204020203" pitchFamily="34" charset="0"/>
              </a:rPr>
              <a:t>Thank you!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62593" y="3200280"/>
            <a:ext cx="8531352" cy="18288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Tim Drexler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SCLS Data Services Consultant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tdrexler@scls.info, 608-246-7973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88" y="228600"/>
            <a:ext cx="2180310" cy="18288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1828721"/>
            <a:ext cx="10360152" cy="4114800"/>
          </a:xfrm>
        </p:spPr>
        <p:txBody>
          <a:bodyPr lIns="274320" rIns="274320">
            <a:normAutofit/>
          </a:bodyPr>
          <a:lstStyle/>
          <a:p>
            <a:pPr indent="-36576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UW-Madison, 1996 – 2000</a:t>
            </a:r>
          </a:p>
          <a:p>
            <a:pPr lvl="1" indent="-36576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BA, English Literature</a:t>
            </a:r>
          </a:p>
          <a:p>
            <a:pPr indent="-36576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UW-Milwaukee, Apr 2016 – May 2017</a:t>
            </a:r>
          </a:p>
          <a:p>
            <a:pPr lvl="1" indent="-36576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BS, Information Science &amp; Technology</a:t>
            </a:r>
          </a:p>
          <a:p>
            <a:pPr lvl="1" indent="-36576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Online through UW Extension FLEX program</a:t>
            </a:r>
          </a:p>
          <a:p>
            <a:pPr indent="-36576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UW-Oshkosh, 2018 – 2021 </a:t>
            </a:r>
          </a:p>
          <a:p>
            <a:pPr lvl="1" indent="-36576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MS, Data Science</a:t>
            </a:r>
          </a:p>
          <a:p>
            <a:pPr lvl="1" indent="-36576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Online, collaboration of UW Extension and 6 UW campuses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0152" cy="1371600"/>
          </a:xfrm>
        </p:spPr>
        <p:txBody>
          <a:bodyPr lIns="274320" rIns="274320"/>
          <a:lstStyle/>
          <a:p>
            <a:r>
              <a:rPr lang="en-US" dirty="0" smtClean="0">
                <a:latin typeface="Berlin Sans FB" panose="020E0602020502020306" pitchFamily="34" charset="0"/>
              </a:rPr>
              <a:t>Lifelong Learning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intensity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43561"/>
            <a:ext cx="12193057" cy="914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 intensity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7521" y="0"/>
            <a:ext cx="914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1828800"/>
            <a:ext cx="10360152" cy="4114800"/>
          </a:xfrm>
        </p:spPr>
        <p:txBody>
          <a:bodyPr lIns="274320" rIns="274320">
            <a:normAutofit/>
          </a:bodyPr>
          <a:lstStyle/>
          <a:p>
            <a:pPr indent="-36576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Continual learning:</a:t>
            </a:r>
          </a:p>
          <a:p>
            <a:pPr lvl="1" indent="-36576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New tools</a:t>
            </a:r>
          </a:p>
          <a:p>
            <a:pPr lvl="1" indent="-36576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New techniques</a:t>
            </a:r>
          </a:p>
          <a:p>
            <a:pPr indent="-36576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Cross-domain</a:t>
            </a:r>
          </a:p>
          <a:p>
            <a:pPr indent="-36576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Problem-solving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0152" cy="1371600"/>
          </a:xfrm>
        </p:spPr>
        <p:txBody>
          <a:bodyPr lIns="274320" rIns="274320"/>
          <a:lstStyle/>
          <a:p>
            <a:r>
              <a:rPr lang="en-US" dirty="0" smtClean="0">
                <a:latin typeface="Berlin Sans FB" panose="020E0602020502020306" pitchFamily="34" charset="0"/>
              </a:rPr>
              <a:t>What I Love About Data Services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43561"/>
            <a:ext cx="12193057" cy="914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intensity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7521" y="0"/>
            <a:ext cx="91447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761" y="1825513"/>
            <a:ext cx="246888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199"/>
            <a:ext cx="10360152" cy="1371600"/>
          </a:xfrm>
        </p:spPr>
        <p:txBody>
          <a:bodyPr lIns="274320" rIns="274320"/>
          <a:lstStyle/>
          <a:p>
            <a:r>
              <a:rPr lang="en-US" dirty="0" smtClean="0">
                <a:latin typeface="Berlin Sans FB" panose="020E0602020502020306" pitchFamily="34" charset="0"/>
              </a:rPr>
              <a:t>Challenge: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1828800"/>
            <a:ext cx="10360152" cy="4114800"/>
          </a:xfrm>
        </p:spPr>
        <p:txBody>
          <a:bodyPr lIns="274320" rIns="274320">
            <a:normAutofit/>
          </a:bodyPr>
          <a:lstStyle/>
          <a:p>
            <a:pPr marL="0" indent="0">
              <a:buClr>
                <a:srgbClr val="0B5541"/>
              </a:buClr>
              <a:buNone/>
            </a:pPr>
            <a:r>
              <a:rPr lang="en-US" sz="3600" dirty="0" smtClean="0">
                <a:latin typeface="Bahnschrift" panose="020B0502040204020203" pitchFamily="34" charset="0"/>
              </a:rPr>
              <a:t>Find a way collect and process votes while conducting All-Directors meetings in a hybrid format.</a:t>
            </a:r>
            <a:endParaRPr lang="en-US" sz="3600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79" cy="685859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intensity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53" y="5954059"/>
            <a:ext cx="12193057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199"/>
            <a:ext cx="10360152" cy="1371600"/>
          </a:xfrm>
        </p:spPr>
        <p:txBody>
          <a:bodyPr lIns="274320" rIns="274320"/>
          <a:lstStyle/>
          <a:p>
            <a:r>
              <a:rPr lang="en-US" dirty="0" smtClean="0">
                <a:latin typeface="Berlin Sans FB" panose="020E0602020502020306" pitchFamily="34" charset="0"/>
              </a:rPr>
              <a:t>Spreadsheets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1828800"/>
            <a:ext cx="5943600" cy="4114800"/>
          </a:xfrm>
        </p:spPr>
        <p:txBody>
          <a:bodyPr lIns="274320" rIns="274320"/>
          <a:lstStyle/>
          <a:p>
            <a:pPr indent="-365760">
              <a:buClr>
                <a:srgbClr val="0B554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Basic, familiar, widely-used</a:t>
            </a:r>
          </a:p>
          <a:p>
            <a:pPr indent="-365760">
              <a:buClr>
                <a:srgbClr val="0B554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Great for checking results</a:t>
            </a:r>
          </a:p>
          <a:p>
            <a:pPr marL="365760" indent="-365760">
              <a:buClr>
                <a:srgbClr val="0B554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Complex function programming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79" cy="685859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intensity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53" y="5954059"/>
            <a:ext cx="12193057" cy="91447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5" b="16099"/>
          <a:stretch/>
        </p:blipFill>
        <p:spPr>
          <a:xfrm>
            <a:off x="6818936" y="462698"/>
            <a:ext cx="4815519" cy="18288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95" y="3136232"/>
            <a:ext cx="3840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4" y="0"/>
            <a:ext cx="914479" cy="685859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4887" y="0"/>
            <a:ext cx="914479" cy="6858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52" y="0"/>
            <a:ext cx="7179296" cy="685800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1082080" y="270313"/>
            <a:ext cx="1188720" cy="2222162"/>
            <a:chOff x="974370" y="879644"/>
            <a:chExt cx="1188720" cy="2222162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74"/>
            <a:stretch/>
          </p:blipFill>
          <p:spPr>
            <a:xfrm>
              <a:off x="1111530" y="879644"/>
              <a:ext cx="914400" cy="121218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5"/>
            <a:stretch/>
          </p:blipFill>
          <p:spPr>
            <a:xfrm>
              <a:off x="974370" y="2026652"/>
              <a:ext cx="1188720" cy="107515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35992" y="0"/>
            <a:ext cx="11520017" cy="6857998"/>
            <a:chOff x="335992" y="0"/>
            <a:chExt cx="11520017" cy="6857998"/>
          </a:xfrm>
        </p:grpSpPr>
        <p:sp>
          <p:nvSpPr>
            <p:cNvPr id="12" name="Rectangle 11"/>
            <p:cNvSpPr/>
            <p:nvPr/>
          </p:nvSpPr>
          <p:spPr>
            <a:xfrm>
              <a:off x="914400" y="0"/>
              <a:ext cx="10360152" cy="6857998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37" r="15415"/>
            <a:stretch/>
          </p:blipFill>
          <p:spPr>
            <a:xfrm>
              <a:off x="335992" y="1453687"/>
              <a:ext cx="11520017" cy="43014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8298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199"/>
            <a:ext cx="10360152" cy="1371600"/>
          </a:xfrm>
        </p:spPr>
        <p:txBody>
          <a:bodyPr lIns="274320" rIns="274320"/>
          <a:lstStyle/>
          <a:p>
            <a:r>
              <a:rPr lang="en-US" dirty="0" smtClean="0">
                <a:latin typeface="Berlin Sans FB" panose="020E0602020502020306" pitchFamily="34" charset="0"/>
              </a:rPr>
              <a:t>Challenge: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1825625"/>
            <a:ext cx="10360152" cy="4117896"/>
          </a:xfrm>
        </p:spPr>
        <p:txBody>
          <a:bodyPr lIns="274320" rIns="274320"/>
          <a:lstStyle/>
          <a:p>
            <a:pPr marL="0" indent="0">
              <a:buClr>
                <a:srgbClr val="993399"/>
              </a:buClr>
              <a:buNone/>
            </a:pPr>
            <a:r>
              <a:rPr lang="en-US" sz="3600" dirty="0" smtClean="0">
                <a:latin typeface="Bahnschrift" panose="020B0502040204020203" pitchFamily="34" charset="0"/>
              </a:rPr>
              <a:t>Identify peer libraries and compare staff salaries on behalf of libraries looking to fill vacant positions.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79" cy="6858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intensity="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53" y="5944115"/>
            <a:ext cx="12193057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199"/>
            <a:ext cx="10360152" cy="1371600"/>
          </a:xfrm>
        </p:spPr>
        <p:txBody>
          <a:bodyPr lIns="274320" rIns="274320"/>
          <a:lstStyle/>
          <a:p>
            <a:r>
              <a:rPr lang="en-US" dirty="0" smtClean="0">
                <a:latin typeface="Berlin Sans FB" panose="020E0602020502020306" pitchFamily="34" charset="0"/>
              </a:rPr>
              <a:t>Python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1825625"/>
            <a:ext cx="10360152" cy="4117896"/>
          </a:xfrm>
        </p:spPr>
        <p:txBody>
          <a:bodyPr lIns="274320" rIns="274320"/>
          <a:lstStyle/>
          <a:p>
            <a:pPr indent="-365760">
              <a:buClr>
                <a:srgbClr val="9933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Open-source, all-purpose </a:t>
            </a:r>
            <a:r>
              <a:rPr lang="en-US" dirty="0" smtClean="0">
                <a:latin typeface="Bahnschrift" panose="020B0502040204020203" pitchFamily="34" charset="0"/>
              </a:rPr>
              <a:t>programming language</a:t>
            </a:r>
          </a:p>
          <a:p>
            <a:pPr indent="-365760">
              <a:buClr>
                <a:srgbClr val="9933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Data </a:t>
            </a:r>
            <a:r>
              <a:rPr lang="en-US" dirty="0" smtClean="0">
                <a:latin typeface="Bahnschrift" panose="020B0502040204020203" pitchFamily="34" charset="0"/>
              </a:rPr>
              <a:t>gathering and cleaning</a:t>
            </a:r>
          </a:p>
          <a:p>
            <a:pPr lvl="1" indent="-365760">
              <a:buClr>
                <a:srgbClr val="9933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Pandas package</a:t>
            </a:r>
          </a:p>
          <a:p>
            <a:pPr indent="-365760">
              <a:buClr>
                <a:srgbClr val="9933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Bahnschrift" panose="020B0502040204020203" pitchFamily="34" charset="0"/>
              </a:rPr>
              <a:t>Automation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79" cy="6858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intensity="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53" y="5944115"/>
            <a:ext cx="12193057" cy="914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1"/>
          <a:stretch/>
        </p:blipFill>
        <p:spPr>
          <a:xfrm>
            <a:off x="1634030" y="4621787"/>
            <a:ext cx="4399977" cy="1097280"/>
          </a:xfrm>
          <a:prstGeom prst="rect">
            <a:avLst/>
          </a:prstGeom>
        </p:spPr>
      </p:pic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7181045" y="4621787"/>
            <a:ext cx="3774204" cy="1097280"/>
            <a:chOff x="7181044" y="4319247"/>
            <a:chExt cx="4717755" cy="13716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1044" y="4319247"/>
              <a:ext cx="1371600" cy="13716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/>
            <a:stretch/>
          </p:blipFill>
          <p:spPr>
            <a:xfrm>
              <a:off x="8590073" y="4639287"/>
              <a:ext cx="3308726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15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269</Words>
  <Application>Microsoft Office PowerPoint</Application>
  <PresentationFormat>Widescreen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Bahnschrift</vt:lpstr>
      <vt:lpstr>Berlin Sans FB</vt:lpstr>
      <vt:lpstr>Calibri</vt:lpstr>
      <vt:lpstr>Calibri Light</vt:lpstr>
      <vt:lpstr>Segoe UI Semibold</vt:lpstr>
      <vt:lpstr>Wingdings</vt:lpstr>
      <vt:lpstr>Office Theme</vt:lpstr>
      <vt:lpstr>PowerPoint Presentation</vt:lpstr>
      <vt:lpstr>My Background at SCLS</vt:lpstr>
      <vt:lpstr>Lifelong Learning</vt:lpstr>
      <vt:lpstr>What I Love About Data Services</vt:lpstr>
      <vt:lpstr>Challenge:</vt:lpstr>
      <vt:lpstr>Spreadsheets</vt:lpstr>
      <vt:lpstr>PowerPoint Presentation</vt:lpstr>
      <vt:lpstr>Challenge:</vt:lpstr>
      <vt:lpstr>Python</vt:lpstr>
      <vt:lpstr>PowerPoint Presentation</vt:lpstr>
      <vt:lpstr>Challenge:</vt:lpstr>
      <vt:lpstr>R</vt:lpstr>
      <vt:lpstr>PowerPoint Presentation</vt:lpstr>
      <vt:lpstr>Challenges:</vt:lpstr>
      <vt:lpstr>Tableau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Central Library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SCLS BOT presentation</dc:title>
  <dc:creator>Tim Drexler</dc:creator>
  <cp:lastModifiedBy>Tim Drexler</cp:lastModifiedBy>
  <cp:revision>95</cp:revision>
  <dcterms:created xsi:type="dcterms:W3CDTF">2022-11-13T14:50:04Z</dcterms:created>
  <dcterms:modified xsi:type="dcterms:W3CDTF">2022-11-18T18:08:06Z</dcterms:modified>
</cp:coreProperties>
</file>