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8" r:id="rId3"/>
    <p:sldId id="259" r:id="rId4"/>
    <p:sldId id="260" r:id="rId5"/>
    <p:sldId id="261" r:id="rId6"/>
    <p:sldId id="262" r:id="rId7"/>
    <p:sldId id="263" r:id="rId8"/>
    <p:sldId id="264" r:id="rId9"/>
    <p:sldId id="265" r:id="rId10"/>
    <p:sldId id="270" r:id="rId11"/>
    <p:sldId id="271" r:id="rId12"/>
    <p:sldId id="272" r:id="rId13"/>
    <p:sldId id="266"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4" d="100"/>
          <a:sy n="84" d="100"/>
        </p:scale>
        <p:origin x="8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9F1D58-899E-4709-8454-22A872349E53}"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067E49F-AE30-468B-B667-73311EDB3D61}" type="slidenum">
              <a:rPr lang="en-US" smtClean="0"/>
              <a:t>‹#›</a:t>
            </a:fld>
            <a:endParaRPr lang="en-US"/>
          </a:p>
        </p:txBody>
      </p:sp>
    </p:spTree>
    <p:extLst>
      <p:ext uri="{BB962C8B-B14F-4D97-AF65-F5344CB8AC3E}">
        <p14:creationId xmlns:p14="http://schemas.microsoft.com/office/powerpoint/2010/main" val="267136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9F1D58-899E-4709-8454-22A872349E53}"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148700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9F1D58-899E-4709-8454-22A872349E53}"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374723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9F1D58-899E-4709-8454-22A872349E53}"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270725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909F1D58-899E-4709-8454-22A872349E53}" type="datetimeFigureOut">
              <a:rPr lang="en-US" smtClean="0"/>
              <a:t>3/16/2023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067E49F-AE30-468B-B667-73311EDB3D61}" type="slidenum">
              <a:rPr lang="en-US" smtClean="0"/>
              <a:t>‹#›</a:t>
            </a:fld>
            <a:endParaRPr lang="en-US"/>
          </a:p>
        </p:txBody>
      </p:sp>
    </p:spTree>
    <p:extLst>
      <p:ext uri="{BB962C8B-B14F-4D97-AF65-F5344CB8AC3E}">
        <p14:creationId xmlns:p14="http://schemas.microsoft.com/office/powerpoint/2010/main" val="332976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9F1D58-899E-4709-8454-22A872349E53}"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403936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9F1D58-899E-4709-8454-22A872349E53}"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308520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9F1D58-899E-4709-8454-22A872349E53}"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109546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F1D58-899E-4709-8454-22A872349E53}"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143146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09F1D58-899E-4709-8454-22A872349E53}"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189077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09F1D58-899E-4709-8454-22A872349E53}" type="datetimeFigureOut">
              <a:rPr lang="en-US" smtClean="0"/>
              <a:t>3/16/2023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371658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09F1D58-899E-4709-8454-22A872349E53}" type="datetimeFigureOut">
              <a:rPr lang="en-US" smtClean="0"/>
              <a:t>3/16/2023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067E49F-AE30-468B-B667-73311EDB3D61}" type="slidenum">
              <a:rPr lang="en-US" smtClean="0"/>
              <a:t>‹#›</a:t>
            </a:fld>
            <a:endParaRPr lang="en-US"/>
          </a:p>
        </p:txBody>
      </p:sp>
    </p:spTree>
    <p:extLst>
      <p:ext uri="{BB962C8B-B14F-4D97-AF65-F5344CB8AC3E}">
        <p14:creationId xmlns:p14="http://schemas.microsoft.com/office/powerpoint/2010/main" val="257046456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7256" y="1698170"/>
            <a:ext cx="9652001" cy="2423887"/>
          </a:xfrm>
        </p:spPr>
        <p:txBody>
          <a:bodyPr/>
          <a:lstStyle/>
          <a:p>
            <a:pPr algn="ctr"/>
            <a:r>
              <a:rPr lang="en-US" sz="7200" dirty="0" smtClean="0"/>
              <a:t>Building needs assessment workgroup (BNAW)</a:t>
            </a:r>
            <a:br>
              <a:rPr lang="en-US" sz="7200" dirty="0" smtClean="0"/>
            </a:br>
            <a:r>
              <a:rPr lang="en-US" sz="2400" dirty="0" smtClean="0"/>
              <a:t>Update March 2023</a:t>
            </a:r>
            <a:endParaRPr lang="en-US" sz="2400" dirty="0"/>
          </a:p>
        </p:txBody>
      </p:sp>
    </p:spTree>
    <p:extLst>
      <p:ext uri="{BB962C8B-B14F-4D97-AF65-F5344CB8AC3E}">
        <p14:creationId xmlns:p14="http://schemas.microsoft.com/office/powerpoint/2010/main" val="1656425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PLAN:  </a:t>
            </a:r>
            <a:r>
              <a:rPr lang="en-US" dirty="0"/>
              <a:t>2022</a:t>
            </a:r>
          </a:p>
        </p:txBody>
      </p:sp>
      <p:sp>
        <p:nvSpPr>
          <p:cNvPr id="3" name="Content Placeholder 2"/>
          <p:cNvSpPr>
            <a:spLocks noGrp="1"/>
          </p:cNvSpPr>
          <p:nvPr>
            <p:ph idx="1"/>
          </p:nvPr>
        </p:nvSpPr>
        <p:spPr/>
        <p:txBody>
          <a:bodyPr>
            <a:normAutofit fontScale="92500" lnSpcReduction="10000"/>
          </a:bodyPr>
          <a:lstStyle/>
          <a:p>
            <a:r>
              <a:rPr lang="en-US" dirty="0" smtClean="0"/>
              <a:t>Summer 2022:  Pivot, Evaluate Options, New Building Plan:</a:t>
            </a:r>
          </a:p>
          <a:p>
            <a:r>
              <a:rPr lang="en-US" dirty="0" smtClean="0"/>
              <a:t>BNAW pivoted quickly and worked with Keller to evaluate several alternative building options.  We still have to move out May 31</a:t>
            </a:r>
            <a:r>
              <a:rPr lang="en-US" baseline="30000" dirty="0" smtClean="0"/>
              <a:t>,</a:t>
            </a:r>
            <a:r>
              <a:rPr lang="en-US" dirty="0" smtClean="0"/>
              <a:t> 2023!</a:t>
            </a:r>
          </a:p>
          <a:p>
            <a:r>
              <a:rPr lang="en-US" dirty="0" smtClean="0"/>
              <a:t>Revisited the option of buying and renovating an existing building.  With the pandemic, and the </a:t>
            </a:r>
            <a:r>
              <a:rPr lang="en-US" dirty="0" smtClean="0"/>
              <a:t>shift toward companies </a:t>
            </a:r>
            <a:r>
              <a:rPr lang="en-US" dirty="0" smtClean="0"/>
              <a:t>offering remote working options, we found that the </a:t>
            </a:r>
            <a:r>
              <a:rPr lang="en-US" dirty="0" smtClean="0"/>
              <a:t>availability of </a:t>
            </a:r>
            <a:r>
              <a:rPr lang="en-US" dirty="0" smtClean="0"/>
              <a:t>existing office buildings had </a:t>
            </a:r>
            <a:r>
              <a:rPr lang="en-US" dirty="0" smtClean="0"/>
              <a:t>increased and the cost had decreased </a:t>
            </a:r>
            <a:r>
              <a:rPr lang="en-US" dirty="0" smtClean="0"/>
              <a:t>significantly in the past 2 years. </a:t>
            </a:r>
          </a:p>
          <a:p>
            <a:r>
              <a:rPr lang="en-US" dirty="0" smtClean="0"/>
              <a:t>Selected the Lakeland University building at 1650 </a:t>
            </a:r>
            <a:r>
              <a:rPr lang="en-US" dirty="0" err="1" smtClean="0"/>
              <a:t>Pankratz</a:t>
            </a:r>
            <a:r>
              <a:rPr lang="en-US" dirty="0" smtClean="0"/>
              <a:t> Street, Madison.  This location has highway access for Delivery, has adequate space and layout for HQ, space on the lot to add the Delivery operation, is on MUFN, </a:t>
            </a:r>
            <a:r>
              <a:rPr lang="en-US" dirty="0" smtClean="0"/>
              <a:t>on bus routes and </a:t>
            </a:r>
            <a:r>
              <a:rPr lang="en-US" dirty="0" smtClean="0"/>
              <a:t>is within budget.  Made an offer </a:t>
            </a:r>
            <a:r>
              <a:rPr lang="en-US" dirty="0" smtClean="0"/>
              <a:t>allowing</a:t>
            </a:r>
            <a:r>
              <a:rPr lang="en-US" dirty="0" smtClean="0"/>
              <a:t> </a:t>
            </a:r>
            <a:r>
              <a:rPr lang="en-US" dirty="0" smtClean="0"/>
              <a:t>90 days to complete due diligence on the site.</a:t>
            </a:r>
          </a:p>
          <a:p>
            <a:r>
              <a:rPr lang="en-US" dirty="0" smtClean="0"/>
              <a:t>In September 2022, after satisfying all of the contingencies, the SCLS Board of Trustees voted to move forward with the purchase of the building.  SCLS has a new home!</a:t>
            </a:r>
          </a:p>
          <a:p>
            <a:endParaRPr lang="en-US" dirty="0" smtClean="0"/>
          </a:p>
          <a:p>
            <a:pPr marL="0" indent="0">
              <a:buNone/>
            </a:pPr>
            <a:endParaRPr lang="en-US" dirty="0"/>
          </a:p>
        </p:txBody>
      </p:sp>
    </p:spTree>
    <p:extLst>
      <p:ext uri="{BB962C8B-B14F-4D97-AF65-F5344CB8AC3E}">
        <p14:creationId xmlns:p14="http://schemas.microsoft.com/office/powerpoint/2010/main" val="2771659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new home:  2023</a:t>
            </a:r>
            <a:endParaRPr lang="en-US" dirty="0"/>
          </a:p>
        </p:txBody>
      </p:sp>
      <p:sp>
        <p:nvSpPr>
          <p:cNvPr id="3" name="Content Placeholder 2"/>
          <p:cNvSpPr>
            <a:spLocks noGrp="1"/>
          </p:cNvSpPr>
          <p:nvPr>
            <p:ph idx="1"/>
          </p:nvPr>
        </p:nvSpPr>
        <p:spPr>
          <a:xfrm>
            <a:off x="1148316" y="1786270"/>
            <a:ext cx="9979932" cy="4997302"/>
          </a:xfrm>
        </p:spPr>
        <p:txBody>
          <a:bodyPr>
            <a:normAutofit/>
          </a:bodyPr>
          <a:lstStyle/>
          <a:p>
            <a:r>
              <a:rPr lang="en-US" dirty="0" smtClean="0"/>
              <a:t>September 2022 – Present:  Re-Design, Public Bid, Begin Construction, Move In!</a:t>
            </a:r>
          </a:p>
          <a:p>
            <a:r>
              <a:rPr lang="en-US" dirty="0" smtClean="0"/>
              <a:t>SCLS worked with Keller to re-draw our plans to remodel the existing building and design an addition to house the SCLS Delivery operation.</a:t>
            </a:r>
          </a:p>
          <a:p>
            <a:r>
              <a:rPr lang="en-US" dirty="0" smtClean="0"/>
              <a:t>Many groups have worked </a:t>
            </a:r>
            <a:r>
              <a:rPr lang="en-US" dirty="0"/>
              <a:t>together collaboratively to finalize the last details of the new building, which include </a:t>
            </a:r>
            <a:r>
              <a:rPr lang="en-US" dirty="0" smtClean="0"/>
              <a:t>moving </a:t>
            </a:r>
            <a:r>
              <a:rPr lang="en-US" dirty="0" smtClean="0"/>
              <a:t>the </a:t>
            </a:r>
            <a:r>
              <a:rPr lang="en-US" dirty="0" smtClean="0"/>
              <a:t>data </a:t>
            </a:r>
            <a:r>
              <a:rPr lang="en-US" dirty="0" smtClean="0"/>
              <a:t>center and the transformer, installing security</a:t>
            </a:r>
            <a:r>
              <a:rPr lang="en-US" dirty="0"/>
              <a:t>, AV, </a:t>
            </a:r>
            <a:r>
              <a:rPr lang="en-US" dirty="0" smtClean="0"/>
              <a:t>VoIP, designing collaborative spaces, office space </a:t>
            </a:r>
            <a:r>
              <a:rPr lang="en-US" dirty="0"/>
              <a:t>and interior design. </a:t>
            </a:r>
            <a:r>
              <a:rPr lang="en-US" dirty="0" smtClean="0"/>
              <a:t> </a:t>
            </a:r>
          </a:p>
          <a:p>
            <a:r>
              <a:rPr lang="en-US" dirty="0" smtClean="0"/>
              <a:t>BNAW </a:t>
            </a:r>
            <a:r>
              <a:rPr lang="en-US" dirty="0"/>
              <a:t>is also working with the Focus on Energy project to design an energy efficient building and qualify for rebates.  </a:t>
            </a:r>
            <a:endParaRPr lang="en-US" dirty="0" smtClean="0"/>
          </a:p>
          <a:p>
            <a:r>
              <a:rPr lang="en-US" dirty="0" smtClean="0"/>
              <a:t>Public bid was held March 2, </a:t>
            </a:r>
            <a:r>
              <a:rPr lang="en-US" dirty="0" smtClean="0"/>
              <a:t>2023. This one was successful!</a:t>
            </a:r>
            <a:endParaRPr lang="en-US" dirty="0" smtClean="0"/>
          </a:p>
          <a:p>
            <a:r>
              <a:rPr lang="en-US" dirty="0" smtClean="0"/>
              <a:t>Bid package and final building project budget to be submitted for approval at the March 23, 2023 SCLS Board meeting.</a:t>
            </a:r>
          </a:p>
          <a:p>
            <a:r>
              <a:rPr lang="en-US" dirty="0" smtClean="0"/>
              <a:t>April 1</a:t>
            </a:r>
            <a:r>
              <a:rPr lang="en-US" baseline="30000" dirty="0" smtClean="0"/>
              <a:t>st</a:t>
            </a:r>
            <a:r>
              <a:rPr lang="en-US" dirty="0" smtClean="0"/>
              <a:t>:  Break Ground!</a:t>
            </a:r>
            <a:endParaRPr lang="en-US" dirty="0"/>
          </a:p>
          <a:p>
            <a:endParaRPr lang="en-US" dirty="0"/>
          </a:p>
        </p:txBody>
      </p:sp>
    </p:spTree>
    <p:extLst>
      <p:ext uri="{BB962C8B-B14F-4D97-AF65-F5344CB8AC3E}">
        <p14:creationId xmlns:p14="http://schemas.microsoft.com/office/powerpoint/2010/main" val="2080018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503" y="476229"/>
            <a:ext cx="9679668" cy="610521"/>
          </a:xfrm>
        </p:spPr>
        <p:txBody>
          <a:bodyPr>
            <a:normAutofit fontScale="90000"/>
          </a:bodyPr>
          <a:lstStyle/>
          <a:p>
            <a:r>
              <a:rPr lang="en-US" dirty="0" smtClean="0"/>
              <a:t>final floor plans:  2023</a:t>
            </a:r>
            <a:endParaRPr lang="en-US" dirty="0"/>
          </a:p>
        </p:txBody>
      </p:sp>
      <p:pic>
        <p:nvPicPr>
          <p:cNvPr id="8" name="Content Placeholder 7"/>
          <p:cNvPicPr>
            <a:picLocks noGrp="1"/>
          </p:cNvPicPr>
          <p:nvPr>
            <p:ph idx="1"/>
          </p:nvPr>
        </p:nvPicPr>
        <p:blipFill rotWithShape="1">
          <a:blip r:embed="rId2"/>
          <a:srcRect l="15480" t="36726" r="56644" b="27159"/>
          <a:stretch/>
        </p:blipFill>
        <p:spPr bwMode="auto">
          <a:xfrm>
            <a:off x="557350" y="1219201"/>
            <a:ext cx="9570719" cy="51971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2458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May 2023:  move in!</a:t>
            </a:r>
            <a:endParaRPr lang="en-US" dirty="0"/>
          </a:p>
        </p:txBody>
      </p:sp>
      <p:pic>
        <p:nvPicPr>
          <p:cNvPr id="1026" name="Picture 2" descr="Exterior front of Lakeland College proper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0578" y="1785634"/>
            <a:ext cx="9189273" cy="35371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90578" y="5520331"/>
            <a:ext cx="9189273" cy="646331"/>
          </a:xfrm>
          <a:prstGeom prst="rect">
            <a:avLst/>
          </a:prstGeom>
        </p:spPr>
        <p:txBody>
          <a:bodyPr wrap="square">
            <a:spAutoFit/>
          </a:bodyPr>
          <a:lstStyle/>
          <a:p>
            <a:r>
              <a:rPr lang="en-US" dirty="0"/>
              <a:t>Interested in following the project or sponsoring a space in the building?  See our new webpage:  https://www.scls.info/new-building</a:t>
            </a:r>
          </a:p>
        </p:txBody>
      </p:sp>
    </p:spTree>
    <p:extLst>
      <p:ext uri="{BB962C8B-B14F-4D97-AF65-F5344CB8AC3E}">
        <p14:creationId xmlns:p14="http://schemas.microsoft.com/office/powerpoint/2010/main" val="2598531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Budget considerations:  administration</a:t>
            </a:r>
            <a:endParaRPr lang="en-US" sz="5000" dirty="0"/>
          </a:p>
        </p:txBody>
      </p:sp>
      <p:sp>
        <p:nvSpPr>
          <p:cNvPr id="3" name="Content Placeholder 2"/>
          <p:cNvSpPr>
            <a:spLocks noGrp="1"/>
          </p:cNvSpPr>
          <p:nvPr>
            <p:ph idx="1"/>
          </p:nvPr>
        </p:nvSpPr>
        <p:spPr>
          <a:xfrm>
            <a:off x="1069848" y="2121408"/>
            <a:ext cx="10058400" cy="4208272"/>
          </a:xfrm>
        </p:spPr>
        <p:txBody>
          <a:bodyPr>
            <a:normAutofit fontScale="92500" lnSpcReduction="20000"/>
          </a:bodyPr>
          <a:lstStyle/>
          <a:p>
            <a:pPr marL="0" indent="0">
              <a:buNone/>
            </a:pPr>
            <a:r>
              <a:rPr lang="en-US" sz="2800" dirty="0" smtClean="0"/>
              <a:t>TOP 3 BUDGETARY FACTORS MOVING INTO 2024-2025</a:t>
            </a:r>
            <a:endParaRPr lang="en-US" sz="2800" dirty="0"/>
          </a:p>
          <a:p>
            <a:r>
              <a:rPr lang="en-US" sz="2800" dirty="0" smtClean="0"/>
              <a:t>System State Aid</a:t>
            </a:r>
          </a:p>
          <a:p>
            <a:pPr lvl="1"/>
            <a:r>
              <a:rPr lang="en-US" sz="2600" dirty="0" smtClean="0"/>
              <a:t>Increase in state budget?</a:t>
            </a:r>
          </a:p>
          <a:p>
            <a:pPr lvl="1"/>
            <a:r>
              <a:rPr lang="en-US" sz="2600" dirty="0" smtClean="0"/>
              <a:t>Effect on </a:t>
            </a:r>
            <a:r>
              <a:rPr lang="en-US" sz="2600" dirty="0" smtClean="0"/>
              <a:t>SCLS</a:t>
            </a:r>
            <a:endParaRPr lang="en-US" sz="2600" dirty="0"/>
          </a:p>
          <a:p>
            <a:r>
              <a:rPr lang="en-US" sz="2800" dirty="0" smtClean="0"/>
              <a:t>PLSR</a:t>
            </a:r>
          </a:p>
          <a:p>
            <a:pPr lvl="1"/>
            <a:r>
              <a:rPr lang="en-US" sz="2600" dirty="0" smtClean="0"/>
              <a:t>Delivery hub implementation</a:t>
            </a:r>
          </a:p>
          <a:p>
            <a:pPr lvl="1"/>
            <a:r>
              <a:rPr lang="en-US" sz="2600" dirty="0" smtClean="0"/>
              <a:t>Delivery grants</a:t>
            </a:r>
          </a:p>
          <a:p>
            <a:pPr lvl="1"/>
            <a:r>
              <a:rPr lang="en-US" sz="2400" dirty="0"/>
              <a:t>Impact on SCLS Delivery operations and </a:t>
            </a:r>
            <a:r>
              <a:rPr lang="en-US" sz="2400" dirty="0" smtClean="0"/>
              <a:t>budget</a:t>
            </a:r>
            <a:endParaRPr lang="en-US" sz="2400" dirty="0" smtClean="0"/>
          </a:p>
          <a:p>
            <a:r>
              <a:rPr lang="en-US" sz="2800" dirty="0" smtClean="0"/>
              <a:t>New Building </a:t>
            </a:r>
            <a:r>
              <a:rPr lang="en-US" sz="2800" dirty="0" smtClean="0"/>
              <a:t>Budget and Timeline</a:t>
            </a:r>
            <a:endParaRPr lang="en-US" sz="2800" dirty="0" smtClean="0"/>
          </a:p>
          <a:p>
            <a:pPr lvl="1"/>
            <a:r>
              <a:rPr lang="en-US" sz="2600" dirty="0" smtClean="0"/>
              <a:t>Impact of pandemic on building supply chain and cost of </a:t>
            </a:r>
            <a:r>
              <a:rPr lang="en-US" sz="2600" dirty="0" smtClean="0"/>
              <a:t>materials</a:t>
            </a:r>
          </a:p>
          <a:p>
            <a:pPr lvl="1"/>
            <a:r>
              <a:rPr lang="en-US" sz="2600" dirty="0" smtClean="0"/>
              <a:t>Any unforeseen issues during construction</a:t>
            </a:r>
            <a:endParaRPr lang="en-US" sz="2600" dirty="0" smtClean="0"/>
          </a:p>
        </p:txBody>
      </p:sp>
    </p:spTree>
    <p:extLst>
      <p:ext uri="{BB962C8B-B14F-4D97-AF65-F5344CB8AC3E}">
        <p14:creationId xmlns:p14="http://schemas.microsoft.com/office/powerpoint/2010/main" val="3136642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a:t>
            </a:r>
            <a:endParaRPr lang="en-US" dirty="0"/>
          </a:p>
        </p:txBody>
      </p:sp>
      <p:sp>
        <p:nvSpPr>
          <p:cNvPr id="3" name="Content Placeholder 2"/>
          <p:cNvSpPr>
            <a:spLocks noGrp="1"/>
          </p:cNvSpPr>
          <p:nvPr>
            <p:ph idx="1"/>
          </p:nvPr>
        </p:nvSpPr>
        <p:spPr/>
        <p:txBody>
          <a:bodyPr/>
          <a:lstStyle/>
          <a:p>
            <a:r>
              <a:rPr lang="en-US" dirty="0"/>
              <a:t>The purpose of the Building Needs Assessment Work Group (BNAW) is to research and recommend to the SCLS Board of Trustees, SCLS staff and member libraries the most efficient and cost effective facility/facilities to best serve all departments and customers of the future SCLS organization.  </a:t>
            </a:r>
            <a:endParaRPr lang="en-US" dirty="0" smtClean="0"/>
          </a:p>
          <a:p>
            <a:r>
              <a:rPr lang="en-US" dirty="0" smtClean="0"/>
              <a:t>BNAW </a:t>
            </a:r>
            <a:r>
              <a:rPr lang="en-US" dirty="0"/>
              <a:t>will serve as a forum for discussion and decision–making concerning SCLS facilities including location, size, cost and function while realizing that authority for building and land purchases rests with the system board.</a:t>
            </a:r>
          </a:p>
          <a:p>
            <a:endParaRPr lang="en-US" dirty="0"/>
          </a:p>
        </p:txBody>
      </p:sp>
    </p:spTree>
    <p:extLst>
      <p:ext uri="{BB962C8B-B14F-4D97-AF65-F5344CB8AC3E}">
        <p14:creationId xmlns:p14="http://schemas.microsoft.com/office/powerpoint/2010/main" val="1270788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3" name="Content Placeholder 2"/>
          <p:cNvSpPr>
            <a:spLocks noGrp="1"/>
          </p:cNvSpPr>
          <p:nvPr>
            <p:ph idx="1"/>
          </p:nvPr>
        </p:nvSpPr>
        <p:spPr/>
        <p:txBody>
          <a:bodyPr/>
          <a:lstStyle/>
          <a:p>
            <a:r>
              <a:rPr lang="en-US" dirty="0"/>
              <a:t>The Building Needs Assessment Work Group (BNAW) is composed of representatives of all SCLS departments and the SCLS Board of Trustees.  BNAW will report out at all regularly scheduled Administrative Council and All Directors meetings.  These meetings will provide input to BNAW from the SCLS member libraries.  </a:t>
            </a:r>
          </a:p>
          <a:p>
            <a:r>
              <a:rPr lang="en-US" dirty="0"/>
              <a:t>Currently SCLS rents two facilities with leases that expire in 2023.  It </a:t>
            </a:r>
            <a:r>
              <a:rPr lang="en-US" dirty="0" smtClean="0"/>
              <a:t>has been</a:t>
            </a:r>
            <a:r>
              <a:rPr lang="en-US" dirty="0" smtClean="0"/>
              <a:t> </a:t>
            </a:r>
            <a:r>
              <a:rPr lang="en-US" dirty="0"/>
              <a:t>the goal of the BNAW to complete a recommendation that allows implementation of its facilities plan before the leases expire.</a:t>
            </a:r>
          </a:p>
          <a:p>
            <a:endParaRPr lang="en-US" dirty="0"/>
          </a:p>
        </p:txBody>
      </p:sp>
    </p:spTree>
    <p:extLst>
      <p:ext uri="{BB962C8B-B14F-4D97-AF65-F5344CB8AC3E}">
        <p14:creationId xmlns:p14="http://schemas.microsoft.com/office/powerpoint/2010/main" val="212921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pPr lvl="0"/>
            <a:r>
              <a:rPr lang="en-US" dirty="0"/>
              <a:t>Design a building that operationally meets our needs better.</a:t>
            </a:r>
          </a:p>
          <a:p>
            <a:pPr lvl="0"/>
            <a:r>
              <a:rPr lang="en-US" dirty="0"/>
              <a:t>Achieve savings.</a:t>
            </a:r>
          </a:p>
          <a:p>
            <a:pPr lvl="0"/>
            <a:r>
              <a:rPr lang="en-US" dirty="0"/>
              <a:t>Facilitate more team work and unite culture between administration and delivery.</a:t>
            </a:r>
          </a:p>
          <a:p>
            <a:endParaRPr lang="en-US" dirty="0"/>
          </a:p>
        </p:txBody>
      </p:sp>
    </p:spTree>
    <p:extLst>
      <p:ext uri="{BB962C8B-B14F-4D97-AF65-F5344CB8AC3E}">
        <p14:creationId xmlns:p14="http://schemas.microsoft.com/office/powerpoint/2010/main" val="275572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 date:  2018</a:t>
            </a:r>
            <a:endParaRPr lang="en-US" dirty="0"/>
          </a:p>
        </p:txBody>
      </p:sp>
      <p:sp>
        <p:nvSpPr>
          <p:cNvPr id="3" name="Content Placeholder 2"/>
          <p:cNvSpPr>
            <a:spLocks noGrp="1"/>
          </p:cNvSpPr>
          <p:nvPr>
            <p:ph idx="1"/>
          </p:nvPr>
        </p:nvSpPr>
        <p:spPr/>
        <p:txBody>
          <a:bodyPr/>
          <a:lstStyle/>
          <a:p>
            <a:r>
              <a:rPr lang="en-US" dirty="0"/>
              <a:t>2018:  Spent the </a:t>
            </a:r>
            <a:r>
              <a:rPr lang="en-US" dirty="0" smtClean="0"/>
              <a:t>end of the year </a:t>
            </a:r>
            <a:r>
              <a:rPr lang="en-US" dirty="0"/>
              <a:t>outlining our goals, charge, budget, financing options and evaluating the SCLS building needs.  </a:t>
            </a:r>
            <a:endParaRPr lang="en-US" dirty="0" smtClean="0"/>
          </a:p>
          <a:p>
            <a:r>
              <a:rPr lang="en-US" dirty="0" smtClean="0"/>
              <a:t>Utilizing </a:t>
            </a:r>
            <a:r>
              <a:rPr lang="en-US" dirty="0"/>
              <a:t>meetings, focus groups and surveys, compiled a master list of building needs and wants.  Must have, nice to have, pie in the sky list.</a:t>
            </a:r>
          </a:p>
          <a:p>
            <a:endParaRPr lang="en-US" dirty="0"/>
          </a:p>
        </p:txBody>
      </p:sp>
    </p:spTree>
    <p:extLst>
      <p:ext uri="{BB962C8B-B14F-4D97-AF65-F5344CB8AC3E}">
        <p14:creationId xmlns:p14="http://schemas.microsoft.com/office/powerpoint/2010/main" val="3517876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 date:  2019</a:t>
            </a:r>
            <a:endParaRPr lang="en-US" dirty="0"/>
          </a:p>
        </p:txBody>
      </p:sp>
      <p:sp>
        <p:nvSpPr>
          <p:cNvPr id="3" name="Content Placeholder 2"/>
          <p:cNvSpPr>
            <a:spLocks noGrp="1"/>
          </p:cNvSpPr>
          <p:nvPr>
            <p:ph idx="1"/>
          </p:nvPr>
        </p:nvSpPr>
        <p:spPr/>
        <p:txBody>
          <a:bodyPr/>
          <a:lstStyle/>
          <a:p>
            <a:r>
              <a:rPr lang="en-US" dirty="0"/>
              <a:t>2019:  Spent the year selecting a builder.  Through a process of inviting builders in to do presentations, followed up by a request for information, evaluated using a scored evaluation matrix, and followed up with site visits, selected the Design-Build firm Keller, Inc.  </a:t>
            </a:r>
            <a:endParaRPr lang="en-US" dirty="0" smtClean="0"/>
          </a:p>
          <a:p>
            <a:r>
              <a:rPr lang="en-US" dirty="0" smtClean="0"/>
              <a:t>Keller </a:t>
            </a:r>
            <a:r>
              <a:rPr lang="en-US" dirty="0"/>
              <a:t>is a Design-Build firm that will assist SCLS through all phases of design and construction, to include site selection and evaluation, budgeting and the public bidding process.  </a:t>
            </a:r>
            <a:endParaRPr lang="en-US" dirty="0" smtClean="0"/>
          </a:p>
          <a:p>
            <a:r>
              <a:rPr lang="en-US" dirty="0" smtClean="0"/>
              <a:t>Keller </a:t>
            </a:r>
            <a:r>
              <a:rPr lang="en-US" dirty="0"/>
              <a:t>primarily works with public projects and is able to work within the SCLS budget.</a:t>
            </a:r>
          </a:p>
          <a:p>
            <a:endParaRPr lang="en-US" dirty="0"/>
          </a:p>
        </p:txBody>
      </p:sp>
    </p:spTree>
    <p:extLst>
      <p:ext uri="{BB962C8B-B14F-4D97-AF65-F5344CB8AC3E}">
        <p14:creationId xmlns:p14="http://schemas.microsoft.com/office/powerpoint/2010/main" val="4134725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 date:  2020</a:t>
            </a:r>
            <a:endParaRPr lang="en-US" dirty="0"/>
          </a:p>
        </p:txBody>
      </p:sp>
      <p:sp>
        <p:nvSpPr>
          <p:cNvPr id="3" name="Content Placeholder 2"/>
          <p:cNvSpPr>
            <a:spLocks noGrp="1"/>
          </p:cNvSpPr>
          <p:nvPr>
            <p:ph idx="1"/>
          </p:nvPr>
        </p:nvSpPr>
        <p:spPr/>
        <p:txBody>
          <a:bodyPr/>
          <a:lstStyle/>
          <a:p>
            <a:r>
              <a:rPr lang="en-US" dirty="0"/>
              <a:t>2020:  Worked with Keller to create a Discovery Booklet, created by having Discovery meetings with all staff and departments, to outline building needs/wants.  </a:t>
            </a:r>
            <a:endParaRPr lang="en-US" dirty="0" smtClean="0"/>
          </a:p>
          <a:p>
            <a:r>
              <a:rPr lang="en-US" dirty="0" smtClean="0"/>
              <a:t>Keller </a:t>
            </a:r>
            <a:r>
              <a:rPr lang="en-US" dirty="0"/>
              <a:t>created this booklet that outlines space needs, square footage and estimated budgets for the project.</a:t>
            </a:r>
          </a:p>
          <a:p>
            <a:endParaRPr lang="en-US" dirty="0"/>
          </a:p>
        </p:txBody>
      </p:sp>
    </p:spTree>
    <p:extLst>
      <p:ext uri="{BB962C8B-B14F-4D97-AF65-F5344CB8AC3E}">
        <p14:creationId xmlns:p14="http://schemas.microsoft.com/office/powerpoint/2010/main" val="3463791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50" y="332232"/>
            <a:ext cx="10058400" cy="1069848"/>
          </a:xfrm>
        </p:spPr>
        <p:txBody>
          <a:bodyPr/>
          <a:lstStyle/>
          <a:p>
            <a:r>
              <a:rPr lang="en-US" dirty="0" smtClean="0"/>
              <a:t>Work to date:  2021</a:t>
            </a:r>
            <a:endParaRPr lang="en-US" dirty="0"/>
          </a:p>
        </p:txBody>
      </p:sp>
      <p:sp>
        <p:nvSpPr>
          <p:cNvPr id="3" name="Content Placeholder 2"/>
          <p:cNvSpPr>
            <a:spLocks noGrp="1"/>
          </p:cNvSpPr>
          <p:nvPr>
            <p:ph idx="1"/>
          </p:nvPr>
        </p:nvSpPr>
        <p:spPr>
          <a:xfrm>
            <a:off x="773611" y="1988457"/>
            <a:ext cx="10745470" cy="4734560"/>
          </a:xfrm>
        </p:spPr>
        <p:txBody>
          <a:bodyPr>
            <a:normAutofit/>
          </a:bodyPr>
          <a:lstStyle/>
          <a:p>
            <a:r>
              <a:rPr lang="en-US" dirty="0"/>
              <a:t>2021:  </a:t>
            </a:r>
            <a:r>
              <a:rPr lang="en-US" dirty="0" smtClean="0"/>
              <a:t>Site Selection, Financing and Floor Plans</a:t>
            </a:r>
          </a:p>
          <a:p>
            <a:r>
              <a:rPr lang="en-US" dirty="0" smtClean="0"/>
              <a:t>Worked </a:t>
            </a:r>
            <a:r>
              <a:rPr lang="en-US" dirty="0"/>
              <a:t>with Keller and Lighthouse Realty on site selection. Criteria used in site selection included location (near major highway systems for Delivery), </a:t>
            </a:r>
            <a:r>
              <a:rPr lang="en-US" dirty="0" smtClean="0"/>
              <a:t>cost, on </a:t>
            </a:r>
            <a:r>
              <a:rPr lang="en-US" dirty="0"/>
              <a:t>MUFN </a:t>
            </a:r>
            <a:r>
              <a:rPr lang="en-US" dirty="0" smtClean="0"/>
              <a:t>map, </a:t>
            </a:r>
            <a:r>
              <a:rPr lang="en-US" dirty="0"/>
              <a:t>cellular service, on bus route, other services/amenities available in the area, walkable neighborhood. </a:t>
            </a:r>
            <a:endParaRPr lang="en-US" dirty="0" smtClean="0"/>
          </a:p>
          <a:p>
            <a:r>
              <a:rPr lang="en-US" dirty="0" smtClean="0"/>
              <a:t>The </a:t>
            </a:r>
            <a:r>
              <a:rPr lang="en-US" dirty="0" smtClean="0"/>
              <a:t>site </a:t>
            </a:r>
            <a:r>
              <a:rPr lang="en-US" dirty="0"/>
              <a:t>selected that met all </a:t>
            </a:r>
            <a:r>
              <a:rPr lang="en-US" dirty="0" smtClean="0"/>
              <a:t>criteria at this time was </a:t>
            </a:r>
            <a:r>
              <a:rPr lang="en-US" dirty="0"/>
              <a:t>at 2801 Walton Commons Lane in Madison. A purchase and sale agreement </a:t>
            </a:r>
            <a:r>
              <a:rPr lang="en-US" dirty="0" smtClean="0"/>
              <a:t>was</a:t>
            </a:r>
            <a:r>
              <a:rPr lang="en-US" dirty="0" smtClean="0"/>
              <a:t> </a:t>
            </a:r>
            <a:r>
              <a:rPr lang="en-US" dirty="0"/>
              <a:t>been drafted and signed with the City of Madison, with the goal to close on the sale of the property by May 2022.  </a:t>
            </a:r>
            <a:endParaRPr lang="en-US" dirty="0" smtClean="0"/>
          </a:p>
          <a:p>
            <a:r>
              <a:rPr lang="en-US" dirty="0" smtClean="0"/>
              <a:t>Secured </a:t>
            </a:r>
            <a:r>
              <a:rPr lang="en-US" dirty="0"/>
              <a:t>financing for the project through the Board of Commissioners of Public Lands.  </a:t>
            </a:r>
            <a:endParaRPr lang="en-US" dirty="0" smtClean="0"/>
          </a:p>
          <a:p>
            <a:r>
              <a:rPr lang="en-US" dirty="0" smtClean="0"/>
              <a:t>Spent </a:t>
            </a:r>
            <a:r>
              <a:rPr lang="en-US" dirty="0"/>
              <a:t>the year drawing up floor plans and construction documents.</a:t>
            </a:r>
          </a:p>
          <a:p>
            <a:endParaRPr lang="en-US" dirty="0"/>
          </a:p>
        </p:txBody>
      </p:sp>
    </p:spTree>
    <p:extLst>
      <p:ext uri="{BB962C8B-B14F-4D97-AF65-F5344CB8AC3E}">
        <p14:creationId xmlns:p14="http://schemas.microsoft.com/office/powerpoint/2010/main" val="2119754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989" y="981021"/>
            <a:ext cx="10058400" cy="1079498"/>
          </a:xfrm>
        </p:spPr>
        <p:txBody>
          <a:bodyPr/>
          <a:lstStyle/>
          <a:p>
            <a:r>
              <a:rPr lang="en-US" dirty="0" smtClean="0"/>
              <a:t>Work to date:  2022</a:t>
            </a:r>
            <a:endParaRPr lang="en-US" dirty="0"/>
          </a:p>
        </p:txBody>
      </p:sp>
      <p:sp>
        <p:nvSpPr>
          <p:cNvPr id="3" name="Content Placeholder 2"/>
          <p:cNvSpPr>
            <a:spLocks noGrp="1"/>
          </p:cNvSpPr>
          <p:nvPr>
            <p:ph idx="1"/>
          </p:nvPr>
        </p:nvSpPr>
        <p:spPr>
          <a:xfrm>
            <a:off x="913094" y="2922667"/>
            <a:ext cx="10058400" cy="3373630"/>
          </a:xfrm>
        </p:spPr>
        <p:txBody>
          <a:bodyPr>
            <a:normAutofit/>
          </a:bodyPr>
          <a:lstStyle/>
          <a:p>
            <a:r>
              <a:rPr lang="en-US" dirty="0" smtClean="0"/>
              <a:t>2022:  Public Bid, Budget Crisis, Start Over…</a:t>
            </a:r>
          </a:p>
          <a:p>
            <a:r>
              <a:rPr lang="en-US" dirty="0" smtClean="0"/>
              <a:t>Finalized </a:t>
            </a:r>
            <a:r>
              <a:rPr lang="en-US" dirty="0"/>
              <a:t>construction </a:t>
            </a:r>
            <a:r>
              <a:rPr lang="en-US" dirty="0" smtClean="0"/>
              <a:t>documents and held our public bid opening in </a:t>
            </a:r>
            <a:r>
              <a:rPr lang="en-US" dirty="0"/>
              <a:t>May 2022.  </a:t>
            </a:r>
          </a:p>
          <a:p>
            <a:r>
              <a:rPr lang="en-US" dirty="0" smtClean="0"/>
              <a:t>Due to the effects of the pandemic, staffing shortages and cost increases for building materials, we did not receive bids for all units.  Those we received, plus estimates for those we were missing, came in at $2 million over budget.</a:t>
            </a:r>
          </a:p>
          <a:p>
            <a:r>
              <a:rPr lang="en-US" dirty="0" smtClean="0"/>
              <a:t>The Walton Commons project came to an abrupt halt.</a:t>
            </a:r>
          </a:p>
          <a:p>
            <a:r>
              <a:rPr lang="en-US" dirty="0" smtClean="0"/>
              <a:t>So now what do we do?</a:t>
            </a:r>
          </a:p>
        </p:txBody>
      </p:sp>
    </p:spTree>
    <p:extLst>
      <p:ext uri="{BB962C8B-B14F-4D97-AF65-F5344CB8AC3E}">
        <p14:creationId xmlns:p14="http://schemas.microsoft.com/office/powerpoint/2010/main" val="12567761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147</TotalTime>
  <Words>1081</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Rockwell</vt:lpstr>
      <vt:lpstr>Rockwell Condensed</vt:lpstr>
      <vt:lpstr>Wingdings</vt:lpstr>
      <vt:lpstr>Wood Type</vt:lpstr>
      <vt:lpstr>Building needs assessment workgroup (BNAW) Update March 2023</vt:lpstr>
      <vt:lpstr>charge</vt:lpstr>
      <vt:lpstr>description</vt:lpstr>
      <vt:lpstr>goals</vt:lpstr>
      <vt:lpstr>Work to date:  2018</vt:lpstr>
      <vt:lpstr>Work to date:  2019</vt:lpstr>
      <vt:lpstr>Work to date:  2020</vt:lpstr>
      <vt:lpstr>Work to date:  2021</vt:lpstr>
      <vt:lpstr>Work to date:  2022</vt:lpstr>
      <vt:lpstr>THE NEW PLAN:  2022</vt:lpstr>
      <vt:lpstr>Our new home:  2023</vt:lpstr>
      <vt:lpstr>final floor plans:  2023</vt:lpstr>
      <vt:lpstr>May 2023:  move in!</vt:lpstr>
      <vt:lpstr>Budget considerations:  administration</vt:lpstr>
    </vt:vector>
  </TitlesOfParts>
  <Company>South Central Library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needs assessment workgroup (BNAW) Update March 2022</dc:title>
  <dc:creator>Administrator</dc:creator>
  <cp:lastModifiedBy>Administrator</cp:lastModifiedBy>
  <cp:revision>24</cp:revision>
  <dcterms:created xsi:type="dcterms:W3CDTF">2022-03-17T09:54:21Z</dcterms:created>
  <dcterms:modified xsi:type="dcterms:W3CDTF">2023-03-16T11:15:20Z</dcterms:modified>
</cp:coreProperties>
</file>