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7"/>
  </p:notesMasterIdLst>
  <p:sldIdLst>
    <p:sldId id="256" r:id="rId2"/>
    <p:sldId id="257" r:id="rId3"/>
    <p:sldId id="262" r:id="rId4"/>
    <p:sldId id="263" r:id="rId5"/>
    <p:sldId id="260" r:id="rId6"/>
    <p:sldId id="264" r:id="rId7"/>
    <p:sldId id="258" r:id="rId8"/>
    <p:sldId id="265" r:id="rId9"/>
    <p:sldId id="270" r:id="rId10"/>
    <p:sldId id="261" r:id="rId11"/>
    <p:sldId id="266" r:id="rId12"/>
    <p:sldId id="259" r:id="rId13"/>
    <p:sldId id="267" r:id="rId14"/>
    <p:sldId id="271" r:id="rId15"/>
    <p:sldId id="26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38" autoAdjust="0"/>
  </p:normalViewPr>
  <p:slideViewPr>
    <p:cSldViewPr>
      <p:cViewPr varScale="1">
        <p:scale>
          <a:sx n="107" d="100"/>
          <a:sy n="107" d="100"/>
        </p:scale>
        <p:origin x="114"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A055CB8-E88A-43CD-B7C5-1CB7CDB3539A}" type="datetimeFigureOut">
              <a:rPr lang="en-US" smtClean="0"/>
              <a:t>10/25/2023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6068F3-88ED-4997-BF41-0A0D8A79BF9A}" type="slidenum">
              <a:rPr lang="en-US" smtClean="0"/>
              <a:t>‹#›</a:t>
            </a:fld>
            <a:endParaRPr lang="en-US"/>
          </a:p>
        </p:txBody>
      </p:sp>
    </p:spTree>
    <p:extLst>
      <p:ext uri="{BB962C8B-B14F-4D97-AF65-F5344CB8AC3E}">
        <p14:creationId xmlns:p14="http://schemas.microsoft.com/office/powerpoint/2010/main" val="40344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6068F3-88ED-4997-BF41-0A0D8A79BF9A}" type="slidenum">
              <a:rPr lang="en-US" smtClean="0"/>
              <a:t>15</a:t>
            </a:fld>
            <a:endParaRPr lang="en-US"/>
          </a:p>
        </p:txBody>
      </p:sp>
    </p:spTree>
    <p:extLst>
      <p:ext uri="{BB962C8B-B14F-4D97-AF65-F5344CB8AC3E}">
        <p14:creationId xmlns:p14="http://schemas.microsoft.com/office/powerpoint/2010/main" val="11222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1CAFB173-EC3A-4EAC-9476-77E0D918D655}"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FB173-EC3A-4EAC-9476-77E0D918D65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FB173-EC3A-4EAC-9476-77E0D918D65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FB173-EC3A-4EAC-9476-77E0D918D65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AFB173-EC3A-4EAC-9476-77E0D918D65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FB173-EC3A-4EAC-9476-77E0D918D65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FB173-EC3A-4EAC-9476-77E0D918D655}"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AFB173-EC3A-4EAC-9476-77E0D918D655}"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CAFB173-EC3A-4EAC-9476-77E0D918D655}"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FB173-EC3A-4EAC-9476-77E0D918D65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8CF2-784D-477B-9993-A7806392BB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FB173-EC3A-4EAC-9476-77E0D918D65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8CF2-784D-477B-9993-A7806392BB6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CAFB173-EC3A-4EAC-9476-77E0D918D655}" type="datetimeFigureOut">
              <a:rPr lang="en-US" smtClean="0"/>
              <a:t>10/25/2023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398CF2-784D-477B-9993-A7806392BB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SCLS FINANCIAL STATEMENT REVIEW</a:t>
            </a:r>
            <a:endParaRPr lang="en-US" dirty="0"/>
          </a:p>
        </p:txBody>
      </p:sp>
      <p:sp>
        <p:nvSpPr>
          <p:cNvPr id="3" name="Subtitle 2"/>
          <p:cNvSpPr>
            <a:spLocks noGrp="1"/>
          </p:cNvSpPr>
          <p:nvPr>
            <p:ph type="subTitle" idx="1"/>
          </p:nvPr>
        </p:nvSpPr>
        <p:spPr/>
        <p:txBody>
          <a:bodyPr/>
          <a:lstStyle/>
          <a:p>
            <a:r>
              <a:rPr lang="en-US" dirty="0" smtClean="0"/>
              <a:t>October 2023</a:t>
            </a:r>
            <a:endParaRPr lang="en-US" dirty="0"/>
          </a:p>
        </p:txBody>
      </p:sp>
    </p:spTree>
    <p:extLst>
      <p:ext uri="{BB962C8B-B14F-4D97-AF65-F5344CB8AC3E}">
        <p14:creationId xmlns:p14="http://schemas.microsoft.com/office/powerpoint/2010/main" val="132739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01000" cy="2523768"/>
          </a:xfrm>
          <a:prstGeom prst="rect">
            <a:avLst/>
          </a:prstGeom>
          <a:noFill/>
        </p:spPr>
        <p:txBody>
          <a:bodyPr wrap="square" rtlCol="0">
            <a:spAutoFit/>
          </a:bodyPr>
          <a:lstStyle/>
          <a:p>
            <a:endParaRPr lang="en-US" dirty="0" smtClean="0"/>
          </a:p>
          <a:p>
            <a:r>
              <a:rPr lang="en-US" sz="2000" b="1" u="sng" dirty="0" smtClean="0"/>
              <a:t>Profit &amp; Loss (for the month) </a:t>
            </a:r>
          </a:p>
          <a:p>
            <a:endParaRPr lang="en-US" sz="2000" dirty="0" smtClean="0"/>
          </a:p>
          <a:p>
            <a:pPr marL="285750" lvl="0" indent="-285750">
              <a:buFont typeface="Arial" panose="020B0604020202020204" pitchFamily="34" charset="0"/>
              <a:buChar char="•"/>
            </a:pPr>
            <a:r>
              <a:rPr lang="en-US" sz="2000" dirty="0" smtClean="0"/>
              <a:t>This report shows income received and expenses incurred for the month in review.</a:t>
            </a:r>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Most income is received in January, while expenses are incurred throughout the year.</a:t>
            </a:r>
            <a:endParaRPr lang="en-US" sz="2000" dirty="0"/>
          </a:p>
        </p:txBody>
      </p:sp>
    </p:spTree>
    <p:extLst>
      <p:ext uri="{BB962C8B-B14F-4D97-AF65-F5344CB8AC3E}">
        <p14:creationId xmlns:p14="http://schemas.microsoft.com/office/powerpoint/2010/main" val="384642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533400" y="381000"/>
            <a:ext cx="8229600" cy="6096000"/>
          </a:xfrm>
          <a:prstGeom prst="rect">
            <a:avLst/>
          </a:prstGeom>
        </p:spPr>
      </p:pic>
    </p:spTree>
    <p:extLst>
      <p:ext uri="{BB962C8B-B14F-4D97-AF65-F5344CB8AC3E}">
        <p14:creationId xmlns:p14="http://schemas.microsoft.com/office/powerpoint/2010/main" val="1013811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9981" y="463485"/>
            <a:ext cx="8229600" cy="5940088"/>
          </a:xfrm>
          <a:prstGeom prst="rect">
            <a:avLst/>
          </a:prstGeom>
          <a:noFill/>
        </p:spPr>
        <p:txBody>
          <a:bodyPr wrap="square" rtlCol="0">
            <a:spAutoFit/>
          </a:bodyPr>
          <a:lstStyle/>
          <a:p>
            <a:r>
              <a:rPr lang="en-US" sz="2000" b="1" u="sng" dirty="0"/>
              <a:t>Balance </a:t>
            </a:r>
            <a:r>
              <a:rPr lang="en-US" sz="2000" b="1" u="sng" dirty="0" smtClean="0"/>
              <a:t>Sheet</a:t>
            </a:r>
          </a:p>
          <a:p>
            <a:endParaRPr lang="en-US" sz="2000" dirty="0"/>
          </a:p>
          <a:p>
            <a:pPr marL="285750" lvl="0" indent="-285750">
              <a:buFont typeface="Arial" panose="020B0604020202020204" pitchFamily="34" charset="0"/>
              <a:buChar char="•"/>
            </a:pPr>
            <a:r>
              <a:rPr lang="en-US" sz="2000" dirty="0"/>
              <a:t>This report lists a year-to-date snapshot of our assets, liabilities and equity</a:t>
            </a:r>
            <a:r>
              <a:rPr lang="en-US" sz="2000" dirty="0" smtClean="0"/>
              <a:t>.</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Assets:  includes bank account balances, money due to SCLS by member libraries (Accounts Receivable) or Grants Receivable, any pre-paid expenses, and </a:t>
            </a:r>
            <a:r>
              <a:rPr lang="en-US" sz="2000" dirty="0" smtClean="0"/>
              <a:t>SCLS portfolio </a:t>
            </a:r>
            <a:r>
              <a:rPr lang="en-US" sz="2000" dirty="0"/>
              <a:t>balances</a:t>
            </a:r>
            <a:r>
              <a:rPr lang="en-US" sz="2000" dirty="0" smtClean="0"/>
              <a:t>.</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Liabilities:  includes bills due (Accounts Payable), deferred revenue, retirement contributions due to Wisconsin Retirement System, accrued wages, accrued vacation time due to employees, member holding account funds, e-commerce funds due to libraries, the multi-type fund, and any e-rate rebate funds received for libraries</a:t>
            </a:r>
            <a:r>
              <a:rPr lang="en-US" sz="2000" dirty="0" smtClean="0"/>
              <a:t>.</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Equity:  shows the carryover funds available as of the last year-end.</a:t>
            </a:r>
          </a:p>
        </p:txBody>
      </p:sp>
    </p:spTree>
    <p:extLst>
      <p:ext uri="{BB962C8B-B14F-4D97-AF65-F5344CB8AC3E}">
        <p14:creationId xmlns:p14="http://schemas.microsoft.com/office/powerpoint/2010/main" val="156334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9638" y="35766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p:nvPr/>
        </p:nvPicPr>
        <p:blipFill>
          <a:blip r:embed="rId3"/>
          <a:stretch>
            <a:fillRect/>
          </a:stretch>
        </p:blipFill>
        <p:spPr>
          <a:xfrm>
            <a:off x="914400" y="685800"/>
            <a:ext cx="7620000" cy="5334000"/>
          </a:xfrm>
          <a:prstGeom prst="rect">
            <a:avLst/>
          </a:prstGeom>
        </p:spPr>
      </p:pic>
    </p:spTree>
    <p:extLst>
      <p:ext uri="{BB962C8B-B14F-4D97-AF65-F5344CB8AC3E}">
        <p14:creationId xmlns:p14="http://schemas.microsoft.com/office/powerpoint/2010/main" val="329825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990600" y="914400"/>
            <a:ext cx="7467600" cy="5105400"/>
          </a:xfrm>
          <a:prstGeom prst="rect">
            <a:avLst/>
          </a:prstGeom>
        </p:spPr>
      </p:pic>
    </p:spTree>
    <p:extLst>
      <p:ext uri="{BB962C8B-B14F-4D97-AF65-F5344CB8AC3E}">
        <p14:creationId xmlns:p14="http://schemas.microsoft.com/office/powerpoint/2010/main" val="824214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1" y="457200"/>
            <a:ext cx="7010398" cy="369332"/>
          </a:xfrm>
          <a:prstGeom prst="rect">
            <a:avLst/>
          </a:prstGeom>
          <a:noFill/>
        </p:spPr>
        <p:txBody>
          <a:bodyPr wrap="square" rtlCol="0">
            <a:spAutoFit/>
          </a:bodyPr>
          <a:lstStyle/>
          <a:p>
            <a:pPr algn="ctr"/>
            <a:r>
              <a:rPr lang="en-US" dirty="0" smtClean="0"/>
              <a:t>2023 </a:t>
            </a:r>
            <a:r>
              <a:rPr lang="en-US" dirty="0" smtClean="0"/>
              <a:t>Budget by Department and Allocation of State Aid</a:t>
            </a:r>
            <a:endParaRPr lang="en-US" dirty="0"/>
          </a:p>
        </p:txBody>
      </p:sp>
      <p:pic>
        <p:nvPicPr>
          <p:cNvPr id="2" name="Picture 1"/>
          <p:cNvPicPr>
            <a:picLocks noChangeAspect="1"/>
          </p:cNvPicPr>
          <p:nvPr/>
        </p:nvPicPr>
        <p:blipFill>
          <a:blip r:embed="rId3"/>
          <a:stretch>
            <a:fillRect/>
          </a:stretch>
        </p:blipFill>
        <p:spPr>
          <a:xfrm>
            <a:off x="381000" y="1066799"/>
            <a:ext cx="8305799" cy="5265031"/>
          </a:xfrm>
          <a:prstGeom prst="rect">
            <a:avLst/>
          </a:prstGeom>
        </p:spPr>
      </p:pic>
    </p:spTree>
    <p:extLst>
      <p:ext uri="{BB962C8B-B14F-4D97-AF65-F5344CB8AC3E}">
        <p14:creationId xmlns:p14="http://schemas.microsoft.com/office/powerpoint/2010/main" val="88052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441489"/>
            <a:ext cx="8305800" cy="4770537"/>
          </a:xfrm>
          <a:prstGeom prst="rect">
            <a:avLst/>
          </a:prstGeom>
          <a:noFill/>
        </p:spPr>
        <p:txBody>
          <a:bodyPr wrap="square" rtlCol="0">
            <a:spAutoFit/>
          </a:bodyPr>
          <a:lstStyle/>
          <a:p>
            <a:pPr algn="ctr"/>
            <a:r>
              <a:rPr lang="en-US" sz="2000" b="1" dirty="0"/>
              <a:t>South Central Library System</a:t>
            </a:r>
            <a:endParaRPr lang="en-US" sz="2000" dirty="0"/>
          </a:p>
          <a:p>
            <a:pPr algn="ctr"/>
            <a:r>
              <a:rPr lang="en-US" sz="2000" b="1" dirty="0"/>
              <a:t>Financial Statements </a:t>
            </a:r>
            <a:r>
              <a:rPr lang="en-US" sz="2000" b="1" dirty="0" smtClean="0"/>
              <a:t>Review</a:t>
            </a:r>
          </a:p>
          <a:p>
            <a:pPr algn="ctr"/>
            <a:endParaRPr lang="en-US" sz="2000" dirty="0" smtClean="0"/>
          </a:p>
          <a:p>
            <a:pPr algn="ctr"/>
            <a:endParaRPr lang="en-US" sz="2000" dirty="0"/>
          </a:p>
          <a:p>
            <a:pPr algn="ctr"/>
            <a:r>
              <a:rPr lang="en-US" sz="2000" dirty="0"/>
              <a:t>These reports are issued every month as part of the Board of Trustees information packet</a:t>
            </a:r>
          </a:p>
          <a:p>
            <a:r>
              <a:rPr lang="en-US" sz="2000" dirty="0"/>
              <a:t> </a:t>
            </a:r>
            <a:endParaRPr lang="en-US" sz="2000" dirty="0" smtClean="0"/>
          </a:p>
          <a:p>
            <a:endParaRPr lang="en-US" sz="2000" dirty="0" smtClean="0"/>
          </a:p>
          <a:p>
            <a:endParaRPr lang="en-US" sz="2000" dirty="0"/>
          </a:p>
          <a:p>
            <a:pPr marL="342900" indent="-342900">
              <a:buFont typeface="+mj-lt"/>
              <a:buAutoNum type="arabicPeriod"/>
            </a:pPr>
            <a:r>
              <a:rPr lang="en-US" sz="2000" dirty="0" smtClean="0"/>
              <a:t>Cash Activity</a:t>
            </a:r>
          </a:p>
          <a:p>
            <a:pPr marL="342900" indent="-342900">
              <a:buFont typeface="+mj-lt"/>
              <a:buAutoNum type="arabicPeriod"/>
            </a:pPr>
            <a:r>
              <a:rPr lang="en-US" sz="2000" dirty="0" smtClean="0"/>
              <a:t>Cash Activity Pre-</a:t>
            </a:r>
            <a:r>
              <a:rPr lang="en-US" sz="2000" dirty="0" err="1" smtClean="0"/>
              <a:t>paids</a:t>
            </a:r>
            <a:endParaRPr lang="en-US" sz="2000" dirty="0" smtClean="0"/>
          </a:p>
          <a:p>
            <a:pPr marL="342900" indent="-342900">
              <a:buFont typeface="+mj-lt"/>
              <a:buAutoNum type="arabicPeriod"/>
            </a:pPr>
            <a:r>
              <a:rPr lang="en-US" sz="2000" dirty="0" smtClean="0"/>
              <a:t>Budget vs. Actual Income &amp; Expense</a:t>
            </a:r>
          </a:p>
          <a:p>
            <a:pPr marL="342900" indent="-342900">
              <a:buFont typeface="+mj-lt"/>
              <a:buAutoNum type="arabicPeriod"/>
            </a:pPr>
            <a:r>
              <a:rPr lang="en-US" sz="2000" dirty="0" smtClean="0"/>
              <a:t>Profit &amp; Loss (for the month)</a:t>
            </a:r>
          </a:p>
          <a:p>
            <a:pPr marL="342900" indent="-342900">
              <a:buFont typeface="+mj-lt"/>
              <a:buAutoNum type="arabicPeriod"/>
            </a:pPr>
            <a:r>
              <a:rPr lang="en-US" sz="2000" dirty="0" smtClean="0"/>
              <a:t>Balance Sheet</a:t>
            </a:r>
            <a:endParaRPr lang="en-US" sz="2000" dirty="0"/>
          </a:p>
          <a:p>
            <a:endParaRPr lang="en-US" sz="2400" dirty="0"/>
          </a:p>
        </p:txBody>
      </p:sp>
    </p:spTree>
    <p:extLst>
      <p:ext uri="{BB962C8B-B14F-4D97-AF65-F5344CB8AC3E}">
        <p14:creationId xmlns:p14="http://schemas.microsoft.com/office/powerpoint/2010/main" val="3090578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
            <a:ext cx="8229600" cy="5570756"/>
          </a:xfrm>
          <a:prstGeom prst="rect">
            <a:avLst/>
          </a:prstGeom>
        </p:spPr>
        <p:txBody>
          <a:bodyPr wrap="square">
            <a:spAutoFit/>
          </a:bodyPr>
          <a:lstStyle/>
          <a:p>
            <a:r>
              <a:rPr lang="en-US" sz="2000" b="1" u="sng" dirty="0" smtClean="0"/>
              <a:t>Cash Activity</a:t>
            </a:r>
          </a:p>
          <a:p>
            <a:endParaRPr lang="en-US" sz="2000" dirty="0" smtClean="0"/>
          </a:p>
          <a:p>
            <a:pPr marL="285750" lvl="0" indent="-285750">
              <a:buFont typeface="Arial" panose="020B0604020202020204" pitchFamily="34" charset="0"/>
              <a:buChar char="•"/>
            </a:pPr>
            <a:r>
              <a:rPr lang="en-US" sz="2000" dirty="0" smtClean="0"/>
              <a:t>This report provides a list of all bill payments (checks) to be approved at this month’s board meeting.</a:t>
            </a:r>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Checks are dated for the board meeting date.</a:t>
            </a:r>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Total Checking and Savings Amount (last page) is the total dollar amount of the checks written this month.</a:t>
            </a:r>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Total Checking and Savings Balance is the checking account balance after the checks have been written.</a:t>
            </a:r>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Bill reviewer will use this report to review bills for approval.  Match each A/P form and amount to the corresponding item on the Cash Activity Report.  Also review documentation attached to each A/P form.</a:t>
            </a:r>
          </a:p>
          <a:p>
            <a:r>
              <a:rPr lang="en-US" sz="1600" dirty="0" smtClean="0"/>
              <a:t> </a:t>
            </a:r>
          </a:p>
        </p:txBody>
      </p:sp>
    </p:spTree>
    <p:extLst>
      <p:ext uri="{BB962C8B-B14F-4D97-AF65-F5344CB8AC3E}">
        <p14:creationId xmlns:p14="http://schemas.microsoft.com/office/powerpoint/2010/main" val="88749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685800" y="457200"/>
            <a:ext cx="7924800" cy="5867400"/>
          </a:xfrm>
          <a:prstGeom prst="rect">
            <a:avLst/>
          </a:prstGeom>
        </p:spPr>
      </p:pic>
    </p:spTree>
    <p:extLst>
      <p:ext uri="{BB962C8B-B14F-4D97-AF65-F5344CB8AC3E}">
        <p14:creationId xmlns:p14="http://schemas.microsoft.com/office/powerpoint/2010/main" val="297475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254" y="533400"/>
            <a:ext cx="8077200" cy="2831544"/>
          </a:xfrm>
          <a:prstGeom prst="rect">
            <a:avLst/>
          </a:prstGeom>
          <a:noFill/>
        </p:spPr>
        <p:txBody>
          <a:bodyPr wrap="square" rtlCol="0">
            <a:spAutoFit/>
          </a:bodyPr>
          <a:lstStyle/>
          <a:p>
            <a:r>
              <a:rPr lang="en-US" sz="2000" b="1" u="sng" dirty="0" smtClean="0"/>
              <a:t>Cash Activity Pre-</a:t>
            </a:r>
            <a:r>
              <a:rPr lang="en-US" sz="2000" b="1" u="sng" dirty="0" err="1" smtClean="0"/>
              <a:t>Paids</a:t>
            </a:r>
            <a:endParaRPr lang="en-US" sz="2000" b="1" u="sng" dirty="0" smtClean="0"/>
          </a:p>
          <a:p>
            <a:endParaRPr lang="en-US" sz="2000" dirty="0" smtClean="0"/>
          </a:p>
          <a:p>
            <a:pPr marL="171450" lvl="0" indent="-171450">
              <a:buFont typeface="Arial" panose="020B0604020202020204" pitchFamily="34" charset="0"/>
              <a:buChar char="•"/>
            </a:pPr>
            <a:r>
              <a:rPr lang="en-US" sz="2000" dirty="0" smtClean="0"/>
              <a:t>This report shows all activity in the checking account between board meetings.</a:t>
            </a:r>
          </a:p>
          <a:p>
            <a:pPr marL="171450" lvl="0" indent="-171450">
              <a:buFont typeface="Arial" panose="020B0604020202020204" pitchFamily="34" charset="0"/>
              <a:buChar char="•"/>
            </a:pPr>
            <a:endParaRPr lang="en-US" sz="2000" dirty="0" smtClean="0"/>
          </a:p>
          <a:p>
            <a:pPr marL="171450" lvl="0" indent="-171450">
              <a:buFont typeface="Arial" panose="020B0604020202020204" pitchFamily="34" charset="0"/>
              <a:buChar char="•"/>
            </a:pPr>
            <a:r>
              <a:rPr lang="en-US" sz="2000" dirty="0" smtClean="0"/>
              <a:t>Includes deposits, transfers, ACH debits, contractual payments, use of member libraries’ funds, bills due before board meeting.</a:t>
            </a:r>
          </a:p>
          <a:p>
            <a:r>
              <a:rPr lang="en-US" dirty="0" smtClean="0"/>
              <a:t> </a:t>
            </a:r>
            <a:endParaRPr lang="en-US" dirty="0"/>
          </a:p>
        </p:txBody>
      </p:sp>
    </p:spTree>
    <p:extLst>
      <p:ext uri="{BB962C8B-B14F-4D97-AF65-F5344CB8AC3E}">
        <p14:creationId xmlns:p14="http://schemas.microsoft.com/office/powerpoint/2010/main" val="416062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457200" y="685800"/>
            <a:ext cx="8257222" cy="5215890"/>
          </a:xfrm>
          <a:prstGeom prst="rect">
            <a:avLst/>
          </a:prstGeom>
        </p:spPr>
      </p:pic>
    </p:spTree>
    <p:extLst>
      <p:ext uri="{BB962C8B-B14F-4D97-AF65-F5344CB8AC3E}">
        <p14:creationId xmlns:p14="http://schemas.microsoft.com/office/powerpoint/2010/main" val="135794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63485"/>
            <a:ext cx="8229600" cy="6324808"/>
          </a:xfrm>
          <a:prstGeom prst="rect">
            <a:avLst/>
          </a:prstGeom>
          <a:noFill/>
        </p:spPr>
        <p:txBody>
          <a:bodyPr wrap="square" rtlCol="0">
            <a:spAutoFit/>
          </a:bodyPr>
          <a:lstStyle/>
          <a:p>
            <a:r>
              <a:rPr lang="en-US" sz="1700" b="1" u="sng" dirty="0"/>
              <a:t>Budget vs. Actual Income &amp; Expense</a:t>
            </a:r>
            <a:endParaRPr lang="en-US" sz="1700" dirty="0"/>
          </a:p>
          <a:p>
            <a:pPr marL="285750" lvl="0" indent="-285750">
              <a:buFont typeface="Arial" panose="020B0604020202020204" pitchFamily="34" charset="0"/>
              <a:buChar char="•"/>
            </a:pPr>
            <a:r>
              <a:rPr lang="en-US" sz="1700" dirty="0"/>
              <a:t>This report shows our year-to-date income received and expenses incurred through the last month ending.</a:t>
            </a:r>
          </a:p>
          <a:p>
            <a:pPr marL="285750" lvl="0" indent="-285750">
              <a:buFont typeface="Arial" panose="020B0604020202020204" pitchFamily="34" charset="0"/>
              <a:buChar char="•"/>
            </a:pPr>
            <a:r>
              <a:rPr lang="en-US" sz="1700" dirty="0"/>
              <a:t>Columns show:  </a:t>
            </a:r>
          </a:p>
          <a:p>
            <a:pPr marL="742950" lvl="1" indent="-285750">
              <a:buFont typeface="Courier New" panose="02070309020205020404" pitchFamily="49" charset="0"/>
              <a:buChar char="o"/>
            </a:pPr>
            <a:r>
              <a:rPr lang="en-US" sz="1700" dirty="0"/>
              <a:t>actual income/expenses YTD </a:t>
            </a:r>
          </a:p>
          <a:p>
            <a:pPr marL="742950" lvl="1" indent="-285750">
              <a:buFont typeface="Courier New" panose="02070309020205020404" pitchFamily="49" charset="0"/>
              <a:buChar char="o"/>
            </a:pPr>
            <a:r>
              <a:rPr lang="en-US" sz="1700" dirty="0"/>
              <a:t>budgeted income/expenses for the entire year </a:t>
            </a:r>
          </a:p>
          <a:p>
            <a:pPr marL="742950" lvl="1" indent="-285750">
              <a:buFont typeface="Courier New" panose="02070309020205020404" pitchFamily="49" charset="0"/>
              <a:buChar char="o"/>
            </a:pPr>
            <a:r>
              <a:rPr lang="en-US" sz="1700" dirty="0"/>
              <a:t>$ over/under budget </a:t>
            </a:r>
          </a:p>
          <a:p>
            <a:pPr marL="742950" lvl="1" indent="-285750">
              <a:buFont typeface="Courier New" panose="02070309020205020404" pitchFamily="49" charset="0"/>
              <a:buChar char="o"/>
            </a:pPr>
            <a:r>
              <a:rPr lang="en-US" sz="1700" dirty="0"/>
              <a:t>% of budget used YTD</a:t>
            </a:r>
          </a:p>
          <a:p>
            <a:pPr marL="285750" lvl="0" indent="-285750">
              <a:buFont typeface="Arial" panose="020B0604020202020204" pitchFamily="34" charset="0"/>
              <a:buChar char="•"/>
            </a:pPr>
            <a:r>
              <a:rPr lang="en-US" sz="1700" dirty="0"/>
              <a:t>Carryover Income is listed in the budget however it is not “received” during the year.  These are unexpended funds from prior years that are available for use during the current year.  Carryover income accounts include:</a:t>
            </a:r>
          </a:p>
          <a:p>
            <a:pPr marL="742950" lvl="1" indent="-285750">
              <a:buFont typeface="Courier New" panose="02070309020205020404" pitchFamily="49" charset="0"/>
              <a:buChar char="o"/>
            </a:pPr>
            <a:r>
              <a:rPr lang="en-US" sz="1700" dirty="0"/>
              <a:t>General Carryover (4050)</a:t>
            </a:r>
          </a:p>
          <a:p>
            <a:pPr marL="742950" lvl="1" indent="-285750">
              <a:buFont typeface="Courier New" panose="02070309020205020404" pitchFamily="49" charset="0"/>
              <a:buChar char="o"/>
            </a:pPr>
            <a:r>
              <a:rPr lang="en-US" sz="1700" dirty="0"/>
              <a:t>Technology Carryover for Equipment Replacement (4245)</a:t>
            </a:r>
          </a:p>
          <a:p>
            <a:pPr marL="742950" lvl="1" indent="-285750">
              <a:buFont typeface="Courier New" panose="02070309020205020404" pitchFamily="49" charset="0"/>
              <a:buChar char="o"/>
            </a:pPr>
            <a:r>
              <a:rPr lang="en-US" sz="1700" dirty="0"/>
              <a:t>ILS Carryover for Future Development (4270)</a:t>
            </a:r>
          </a:p>
          <a:p>
            <a:pPr marL="285750" lvl="0" indent="-285750">
              <a:buFont typeface="Arial" panose="020B0604020202020204" pitchFamily="34" charset="0"/>
              <a:buChar char="•"/>
            </a:pPr>
            <a:r>
              <a:rPr lang="en-US" sz="1700" dirty="0"/>
              <a:t>Carryover Expenses are also listed in the budget.  Typically the amount of carryover funds used during the year is minimal.  Carryover expense accounts include:</a:t>
            </a:r>
          </a:p>
          <a:p>
            <a:pPr marL="742950" lvl="1" indent="-285750">
              <a:buFont typeface="Courier New" panose="02070309020205020404" pitchFamily="49" charset="0"/>
              <a:buChar char="o"/>
            </a:pPr>
            <a:r>
              <a:rPr lang="en-US" sz="1700" dirty="0"/>
              <a:t>Delivery/General Contingency (8010)</a:t>
            </a:r>
          </a:p>
          <a:p>
            <a:pPr marL="742950" lvl="1" indent="-285750">
              <a:buFont typeface="Courier New" panose="02070309020205020404" pitchFamily="49" charset="0"/>
              <a:buChar char="o"/>
            </a:pPr>
            <a:r>
              <a:rPr lang="en-US" sz="1700" dirty="0"/>
              <a:t>Technology Contingency (5585)</a:t>
            </a:r>
          </a:p>
          <a:p>
            <a:pPr marL="742950" lvl="1" indent="-285750">
              <a:buFont typeface="Courier New" panose="02070309020205020404" pitchFamily="49" charset="0"/>
              <a:buChar char="o"/>
            </a:pPr>
            <a:r>
              <a:rPr lang="en-US" sz="1700" dirty="0"/>
              <a:t>ILS Carryover for Future Development (5590)</a:t>
            </a:r>
          </a:p>
          <a:p>
            <a:pPr marL="285750" lvl="0" indent="-285750">
              <a:buFont typeface="Arial" panose="020B0604020202020204" pitchFamily="34" charset="0"/>
              <a:buChar char="•"/>
            </a:pPr>
            <a:r>
              <a:rPr lang="en-US" sz="1700" dirty="0"/>
              <a:t>Monitor % of budget used YTD to ensure we are on target with budget vs. actual</a:t>
            </a:r>
          </a:p>
          <a:p>
            <a:r>
              <a:rPr lang="en-US" sz="1400" dirty="0"/>
              <a:t> </a:t>
            </a:r>
            <a:endParaRPr lang="en-US" sz="1400" dirty="0" smtClean="0"/>
          </a:p>
        </p:txBody>
      </p:sp>
    </p:spTree>
    <p:extLst>
      <p:ext uri="{BB962C8B-B14F-4D97-AF65-F5344CB8AC3E}">
        <p14:creationId xmlns:p14="http://schemas.microsoft.com/office/powerpoint/2010/main" val="190057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609600" y="457200"/>
            <a:ext cx="8077200" cy="5943600"/>
          </a:xfrm>
          <a:prstGeom prst="rect">
            <a:avLst/>
          </a:prstGeom>
        </p:spPr>
      </p:pic>
    </p:spTree>
    <p:extLst>
      <p:ext uri="{BB962C8B-B14F-4D97-AF65-F5344CB8AC3E}">
        <p14:creationId xmlns:p14="http://schemas.microsoft.com/office/powerpoint/2010/main" val="3983149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914400" y="457201"/>
            <a:ext cx="7543800" cy="6019800"/>
          </a:xfrm>
          <a:prstGeom prst="rect">
            <a:avLst/>
          </a:prstGeom>
        </p:spPr>
      </p:pic>
    </p:spTree>
    <p:extLst>
      <p:ext uri="{BB962C8B-B14F-4D97-AF65-F5344CB8AC3E}">
        <p14:creationId xmlns:p14="http://schemas.microsoft.com/office/powerpoint/2010/main" val="3256829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632</TotalTime>
  <Words>528</Words>
  <Application>Microsoft Office PowerPoint</Application>
  <PresentationFormat>On-screen Show (4:3)</PresentationFormat>
  <Paragraphs>67</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Verdana</vt:lpstr>
      <vt:lpstr>Wingdings 2</vt:lpstr>
      <vt:lpstr>Aspect</vt:lpstr>
      <vt:lpstr>SCLS FINANCIAL STATEMENT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Central Library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SCLS FINANCIAL STATEMENT REVIEW</dc:title>
  <dc:creator>defuser</dc:creator>
  <cp:lastModifiedBy>Administrator</cp:lastModifiedBy>
  <cp:revision>35</cp:revision>
  <cp:lastPrinted>2023-10-25T18:33:27Z</cp:lastPrinted>
  <dcterms:created xsi:type="dcterms:W3CDTF">2018-02-21T18:24:49Z</dcterms:created>
  <dcterms:modified xsi:type="dcterms:W3CDTF">2023-10-25T18:34:02Z</dcterms:modified>
</cp:coreProperties>
</file>