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7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8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5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1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0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59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5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3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6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7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0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0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B1E738-0A7C-427B-AE96-DAF9933BD94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FEC3A9-1CF7-44F0-A250-F453D41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Director’s November 16,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Technology and ILS Service Priorities 2024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49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Conduct ILS and Discovery Layer Marketplace Evaluation </a:t>
            </a:r>
            <a:r>
              <a:rPr lang="en-US" dirty="0" smtClean="0"/>
              <a:t>–Lead Workgroup</a:t>
            </a:r>
          </a:p>
          <a:p>
            <a:pPr lvl="1"/>
            <a:r>
              <a:rPr lang="en-US" dirty="0"/>
              <a:t>Creates final project plan and timeline</a:t>
            </a:r>
          </a:p>
          <a:p>
            <a:pPr lvl="1"/>
            <a:r>
              <a:rPr lang="en-US" dirty="0"/>
              <a:t>Develops evaluation process </a:t>
            </a:r>
          </a:p>
          <a:p>
            <a:pPr lvl="1"/>
            <a:r>
              <a:rPr lang="en-US" dirty="0"/>
              <a:t>Develops preliminary evaluation document which will also be incorporated into the final evaluation </a:t>
            </a:r>
          </a:p>
          <a:p>
            <a:pPr lvl="1"/>
            <a:r>
              <a:rPr lang="en-US" dirty="0"/>
              <a:t>Selects vendors to participate in demos based on preliminary </a:t>
            </a:r>
            <a:r>
              <a:rPr lang="en-US" dirty="0" smtClean="0"/>
              <a:t>evaluation</a:t>
            </a:r>
            <a:endParaRPr lang="en-US" dirty="0"/>
          </a:p>
          <a:p>
            <a:pPr lvl="1"/>
            <a:r>
              <a:rPr lang="en-US" dirty="0" smtClean="0"/>
              <a:t>Assists </a:t>
            </a:r>
            <a:r>
              <a:rPr lang="en-US" dirty="0"/>
              <a:t>with planning of demos</a:t>
            </a:r>
          </a:p>
          <a:p>
            <a:pPr lvl="1"/>
            <a:r>
              <a:rPr lang="en-US" dirty="0"/>
              <a:t>Members attend all demos</a:t>
            </a:r>
          </a:p>
          <a:p>
            <a:pPr lvl="1"/>
            <a:r>
              <a:rPr lang="en-US" dirty="0"/>
              <a:t>Coordinates site visits and/or phone calls to customer sites</a:t>
            </a:r>
          </a:p>
          <a:p>
            <a:pPr lvl="1"/>
            <a:r>
              <a:rPr lang="en-US" dirty="0"/>
              <a:t>Compiles final evaluation document to be submitted to the ILS </a:t>
            </a:r>
            <a:r>
              <a:rPr lang="en-US" dirty="0" smtClean="0"/>
              <a:t>Committee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Conduct ILS and Discovery Layer Marketplace Evaluation </a:t>
            </a:r>
            <a:r>
              <a:rPr lang="en-US" dirty="0" smtClean="0"/>
              <a:t>– Proposed </a:t>
            </a:r>
            <a:r>
              <a:rPr lang="en-US" dirty="0"/>
              <a:t>topic </a:t>
            </a:r>
            <a:r>
              <a:rPr lang="en-US" dirty="0" smtClean="0"/>
              <a:t>areas</a:t>
            </a:r>
          </a:p>
          <a:p>
            <a:pPr lvl="1"/>
            <a:r>
              <a:rPr lang="en-US" dirty="0"/>
              <a:t>Technology Support (SCLS Staff)</a:t>
            </a:r>
          </a:p>
          <a:p>
            <a:pPr lvl="1"/>
            <a:r>
              <a:rPr lang="en-US" dirty="0"/>
              <a:t>System Administration (SCLS Staff)</a:t>
            </a:r>
          </a:p>
          <a:p>
            <a:pPr lvl="1"/>
            <a:r>
              <a:rPr lang="en-US" dirty="0"/>
              <a:t>Discovery Layer (including web support)</a:t>
            </a:r>
          </a:p>
          <a:p>
            <a:pPr lvl="1"/>
            <a:r>
              <a:rPr lang="en-US" dirty="0"/>
              <a:t>Circulation and Patron</a:t>
            </a:r>
          </a:p>
          <a:p>
            <a:pPr lvl="1"/>
            <a:r>
              <a:rPr lang="en-US" dirty="0"/>
              <a:t>Holds (Circulation (Staff) and Discovery Layer (Patron)</a:t>
            </a:r>
          </a:p>
          <a:p>
            <a:pPr lvl="1"/>
            <a:r>
              <a:rPr lang="en-US" dirty="0"/>
              <a:t>Self Check/RFID/Sorters/Gates </a:t>
            </a:r>
          </a:p>
          <a:p>
            <a:pPr lvl="1"/>
            <a:r>
              <a:rPr lang="en-US" dirty="0"/>
              <a:t>Cataloging </a:t>
            </a:r>
          </a:p>
          <a:p>
            <a:pPr lvl="1"/>
            <a:r>
              <a:rPr lang="en-US" dirty="0"/>
              <a:t>Acquisitions</a:t>
            </a:r>
          </a:p>
          <a:p>
            <a:pPr lvl="1"/>
            <a:r>
              <a:rPr lang="en-US" dirty="0"/>
              <a:t>Serials</a:t>
            </a:r>
          </a:p>
          <a:p>
            <a:pPr lvl="1"/>
            <a:r>
              <a:rPr lang="en-US" dirty="0"/>
              <a:t>Reports</a:t>
            </a:r>
          </a:p>
          <a:p>
            <a:pPr lvl="1"/>
            <a:r>
              <a:rPr lang="en-US" dirty="0"/>
              <a:t>Database authentication (SCLS Staff)</a:t>
            </a:r>
          </a:p>
          <a:p>
            <a:pPr lvl="1"/>
            <a:r>
              <a:rPr lang="en-US" dirty="0"/>
              <a:t>Vendor viability (SCLS Staff)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4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6028"/>
            <a:ext cx="9601196" cy="1303867"/>
          </a:xfrm>
        </p:spPr>
        <p:txBody>
          <a:bodyPr/>
          <a:lstStyle/>
          <a:p>
            <a:r>
              <a:rPr lang="en-US" dirty="0" smtClean="0"/>
              <a:t>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 ILS and Discovery Layer Marketplace Evaluation </a:t>
            </a:r>
            <a:r>
              <a:rPr lang="en-US" dirty="0" smtClean="0"/>
              <a:t>– Topic work Groups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priorities for topic</a:t>
            </a:r>
          </a:p>
          <a:p>
            <a:pPr lvl="1"/>
            <a:r>
              <a:rPr lang="en-US" dirty="0"/>
              <a:t>Finalize and approve checklists</a:t>
            </a:r>
          </a:p>
          <a:p>
            <a:pPr lvl="1"/>
            <a:r>
              <a:rPr lang="en-US" dirty="0"/>
              <a:t>Members attend all demos for their topic</a:t>
            </a:r>
          </a:p>
          <a:p>
            <a:pPr lvl="1"/>
            <a:r>
              <a:rPr lang="en-US" dirty="0"/>
              <a:t>Members attend site visits (optional)</a:t>
            </a:r>
          </a:p>
          <a:p>
            <a:pPr lvl="1"/>
            <a:r>
              <a:rPr lang="en-US" dirty="0"/>
              <a:t>Create follow-up questions for vendors</a:t>
            </a:r>
          </a:p>
          <a:p>
            <a:pPr lvl="1"/>
            <a:r>
              <a:rPr lang="en-US" dirty="0"/>
              <a:t>Create final report for lead workgroup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3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6028"/>
            <a:ext cx="9601196" cy="1303867"/>
          </a:xfrm>
        </p:spPr>
        <p:txBody>
          <a:bodyPr/>
          <a:lstStyle/>
          <a:p>
            <a:r>
              <a:rPr lang="en-US" dirty="0" smtClean="0"/>
              <a:t>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Conduct ILS and Discovery Layer Marketplace Evaluation </a:t>
            </a:r>
            <a:r>
              <a:rPr lang="en-US" dirty="0" smtClean="0"/>
              <a:t>– Proposed 2 year timeline</a:t>
            </a:r>
          </a:p>
          <a:p>
            <a:pPr lvl="1"/>
            <a:r>
              <a:rPr lang="en-US" dirty="0"/>
              <a:t>Early 2024 – select Lead Workgroup and topic workgroups, choose Discovery Layers to evaluate, develop checklists, schedule vendor demos</a:t>
            </a:r>
          </a:p>
          <a:p>
            <a:pPr lvl="1"/>
            <a:r>
              <a:rPr lang="en-US" dirty="0"/>
              <a:t>Virtual ILS vendor demos – before SLP? April/May ; After SLP? September/October</a:t>
            </a:r>
          </a:p>
          <a:p>
            <a:pPr lvl="1"/>
            <a:r>
              <a:rPr lang="en-US" dirty="0"/>
              <a:t>Summer 2024 – SCLS staff conduct virtual visits with system and technology staff for ILS products ; SCLS staff compare bugs and development wish list against ILS products</a:t>
            </a:r>
          </a:p>
          <a:p>
            <a:pPr lvl="1"/>
            <a:r>
              <a:rPr lang="en-US" dirty="0"/>
              <a:t>Summer/fall? Virtual Discovery Layer demos?? Fit them in depending on workgroup members schedule?</a:t>
            </a:r>
          </a:p>
          <a:p>
            <a:pPr lvl="1"/>
            <a:r>
              <a:rPr lang="en-US" dirty="0"/>
              <a:t>Fall/Winter 2024-2025 – virtual site visits ; in person site visits ; follow up from site visits</a:t>
            </a:r>
          </a:p>
          <a:p>
            <a:pPr lvl="1"/>
            <a:r>
              <a:rPr lang="en-US" dirty="0"/>
              <a:t>Early 2025 – preliminary reports from topic </a:t>
            </a:r>
            <a:r>
              <a:rPr lang="en-US" dirty="0" smtClean="0"/>
              <a:t>workgroups; final report from Lead Work Group; review by directors; vote (possibly at November All Director’s meeting)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Possible e</a:t>
            </a:r>
            <a:r>
              <a:rPr lang="en-US" dirty="0" smtClean="0"/>
              <a:t>xploration </a:t>
            </a:r>
            <a:r>
              <a:rPr lang="en-US" dirty="0"/>
              <a:t>of holds workflow in libraries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0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6028"/>
            <a:ext cx="9601196" cy="1303867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Continue to increase security measures</a:t>
            </a:r>
          </a:p>
          <a:p>
            <a:pPr lvl="1"/>
            <a:r>
              <a:rPr lang="en-US" dirty="0" smtClean="0"/>
              <a:t>Multi-factor authentication for SCLS provided email </a:t>
            </a:r>
            <a:r>
              <a:rPr lang="en-US" dirty="0" smtClean="0"/>
              <a:t>accounts (in pilot testing)</a:t>
            </a:r>
            <a:endParaRPr lang="en-US" dirty="0" smtClean="0"/>
          </a:p>
          <a:p>
            <a:pPr lvl="1"/>
            <a:r>
              <a:rPr lang="en-US" dirty="0" smtClean="0"/>
              <a:t>Increase security to </a:t>
            </a:r>
            <a:r>
              <a:rPr lang="en-US" dirty="0" err="1" smtClean="0"/>
              <a:t>LINKcat</a:t>
            </a:r>
            <a:r>
              <a:rPr lang="en-US" dirty="0" smtClean="0"/>
              <a:t> accounts</a:t>
            </a:r>
          </a:p>
          <a:p>
            <a:pPr lvl="2"/>
            <a:r>
              <a:rPr lang="en-US" dirty="0" smtClean="0"/>
              <a:t>Review </a:t>
            </a:r>
            <a:r>
              <a:rPr lang="en-US" dirty="0"/>
              <a:t>ILS Scripting and API </a:t>
            </a:r>
            <a:r>
              <a:rPr lang="en-US" dirty="0" smtClean="0"/>
              <a:t>Policy</a:t>
            </a:r>
          </a:p>
          <a:p>
            <a:pPr lvl="2"/>
            <a:r>
              <a:rPr lang="en-US" dirty="0"/>
              <a:t>Review ILS permissions and password </a:t>
            </a:r>
            <a:r>
              <a:rPr lang="en-US" dirty="0" smtClean="0"/>
              <a:t>policy</a:t>
            </a:r>
            <a:endParaRPr lang="en-US" dirty="0"/>
          </a:p>
          <a:p>
            <a:pPr lvl="2"/>
            <a:r>
              <a:rPr lang="en-US" dirty="0"/>
              <a:t>Review ILS </a:t>
            </a:r>
            <a:r>
              <a:rPr lang="en-US" dirty="0" smtClean="0"/>
              <a:t>policies ( </a:t>
            </a:r>
            <a:r>
              <a:rPr lang="en-US" dirty="0"/>
              <a:t>R</a:t>
            </a:r>
            <a:r>
              <a:rPr lang="en-US" dirty="0" smtClean="0"/>
              <a:t>etention </a:t>
            </a:r>
            <a:r>
              <a:rPr lang="en-US" dirty="0"/>
              <a:t>practices of sensitive patron </a:t>
            </a:r>
            <a:r>
              <a:rPr lang="en-US" dirty="0" smtClean="0"/>
              <a:t>data; assure </a:t>
            </a:r>
            <a:r>
              <a:rPr lang="en-US" dirty="0"/>
              <a:t>conformance with </a:t>
            </a:r>
            <a:r>
              <a:rPr lang="en-US" dirty="0" smtClean="0"/>
              <a:t>Wisconsin </a:t>
            </a:r>
            <a:r>
              <a:rPr lang="en-US" dirty="0"/>
              <a:t>data retention </a:t>
            </a:r>
            <a:r>
              <a:rPr lang="en-US" dirty="0" smtClean="0"/>
              <a:t>policies)</a:t>
            </a:r>
          </a:p>
          <a:p>
            <a:pPr lvl="1"/>
            <a:r>
              <a:rPr lang="en-US" dirty="0" smtClean="0"/>
              <a:t>Password protected Technology website</a:t>
            </a:r>
          </a:p>
          <a:p>
            <a:pPr lvl="1"/>
            <a:r>
              <a:rPr lang="en-US" dirty="0" smtClean="0"/>
              <a:t>Cybersecurity training requirement (</a:t>
            </a:r>
            <a:r>
              <a:rPr lang="en-US" dirty="0" err="1" smtClean="0"/>
              <a:t>infosec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Security-related software licenses</a:t>
            </a:r>
          </a:p>
          <a:p>
            <a:pPr lvl="1"/>
            <a:r>
              <a:rPr lang="en-US" dirty="0" smtClean="0"/>
              <a:t>Complete Cyber </a:t>
            </a:r>
            <a:r>
              <a:rPr lang="en-US" dirty="0"/>
              <a:t>Incident response plan for SCLS technologies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1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6028"/>
            <a:ext cx="9601196" cy="1303867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dirty="0"/>
              <a:t>Leverage network automation platforms to provide low-touch provisioning processes for network deployments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Next-Generation platforms and design for SCLS core network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alternative network vendors that are both cost-effective and feature-rich that meet the current/future requirements of SCLS </a:t>
            </a:r>
            <a:r>
              <a:rPr lang="en-US" dirty="0" smtClean="0"/>
              <a:t>networks (currently piloting Juniper equipment)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4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6028"/>
            <a:ext cx="9601196" cy="1303867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Software, etc. </a:t>
            </a:r>
          </a:p>
          <a:p>
            <a:pPr lvl="1"/>
            <a:r>
              <a:rPr lang="en-US" dirty="0"/>
              <a:t>Deploy new version of Microsoft Office</a:t>
            </a:r>
          </a:p>
          <a:p>
            <a:pPr lvl="1"/>
            <a:r>
              <a:rPr lang="en-US" dirty="0" smtClean="0"/>
              <a:t>Replace ESET</a:t>
            </a:r>
          </a:p>
          <a:p>
            <a:r>
              <a:rPr lang="en-US" dirty="0" smtClean="0"/>
              <a:t>Data	</a:t>
            </a:r>
          </a:p>
          <a:p>
            <a:pPr lvl="1"/>
            <a:r>
              <a:rPr lang="en-US" dirty="0"/>
              <a:t>Develop a user-friendly algorithmic method to identify peer libraries based on various sets of </a:t>
            </a:r>
            <a:r>
              <a:rPr lang="en-US" dirty="0" smtClean="0"/>
              <a:t>criteria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</a:t>
            </a:r>
            <a:r>
              <a:rPr lang="en-US" dirty="0" err="1" smtClean="0"/>
              <a:t>Envisionware</a:t>
            </a:r>
            <a:r>
              <a:rPr lang="en-US" dirty="0" smtClean="0"/>
              <a:t>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Purchased by an investment company that won’t allow them to keep maintenance costs frozen</a:t>
            </a:r>
          </a:p>
          <a:p>
            <a:r>
              <a:rPr lang="en-US" dirty="0" smtClean="0"/>
              <a:t>Plan on 5% increase in 2025 (worst case scenario)</a:t>
            </a:r>
          </a:p>
          <a:p>
            <a:r>
              <a:rPr lang="en-US" dirty="0" smtClean="0"/>
              <a:t>Reviewing current maintenance renewal plans for where increases will fall</a:t>
            </a:r>
          </a:p>
          <a:p>
            <a:r>
              <a:rPr lang="en-US" dirty="0" smtClean="0"/>
              <a:t>Requesting no more than 5% increase cap in future quotes </a:t>
            </a:r>
            <a:r>
              <a:rPr lang="en-US" smtClean="0"/>
              <a:t>/ </a:t>
            </a:r>
            <a:r>
              <a:rPr lang="en-US" smtClean="0"/>
              <a:t>agreements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2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544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All Director’s November 16, 2023</vt:lpstr>
      <vt:lpstr>ILS</vt:lpstr>
      <vt:lpstr>ILS</vt:lpstr>
      <vt:lpstr>ILS</vt:lpstr>
      <vt:lpstr>ILS</vt:lpstr>
      <vt:lpstr>Technology</vt:lpstr>
      <vt:lpstr>Technology</vt:lpstr>
      <vt:lpstr>Technology</vt:lpstr>
      <vt:lpstr>Increase in Envisionware Maintenance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Director’s November 16, 2023</dc:title>
  <dc:creator>Administrator</dc:creator>
  <cp:lastModifiedBy>Administrator</cp:lastModifiedBy>
  <cp:revision>9</cp:revision>
  <dcterms:created xsi:type="dcterms:W3CDTF">2023-11-16T14:01:09Z</dcterms:created>
  <dcterms:modified xsi:type="dcterms:W3CDTF">2023-11-16T15:55:54Z</dcterms:modified>
</cp:coreProperties>
</file>